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37756"/>
            <a:ext cx="2601352" cy="213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2206535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навчальна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ЛІТЕРАТУРИ: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АСПЕКТИ ВИВЧЕННЯ </a:t>
            </a:r>
            <a:endParaRPr lang="uk-UA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2664" y="5016083"/>
            <a:ext cx="6081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 – доктор філологічних наук,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Горболіс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 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57606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слов’янської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філології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5" name="AutoShape 2" descr="data:image/jpeg;base64,/9j/4AAQSkZJRgABAQAAAQABAAD/2wCEAAkGBxIQERUSEBEWFRUVFhgVFRUYFRUYFxgWGBYYGBcWFxYYHSggGhslGxUVITEhJjUrLi4uFx81ODMsNygtLisBCgoKDg0OGxAQGy0lICUtLS0tLS0tLS0tLS0tLS0tLS0tLS0tLS0tLS0tLS0tLS0tLS0tLS0tLS0tLS0tLS0tLf/AABEIAMIBBAMBEQACEQEDEQH/xAAcAAEAAgMBAQEAAAAAAAAAAAAABAUDBgcCAQj/xABFEAACAQIEAgYFCQYFAwUAAAABAgADEQQSITEFQRMiUWFxgQYHMpGhIzNCUnJzsbPBFDQ1YpKyQ1OiwvAk0fEWY4KDk//EABsBAQACAwEBAAAAAAAAAAAAAAADBAECBQYH/8QANhEAAgIBAwEGBAQFBAMAAAAAAAECEQMEITESBSIyM0FxEzRRgQZCYcEUcpGhsSM10fAVJFL/2gAMAwEAAhEDEQA/AO4wBAEAQBAEAQBAEAQBAEA+EzFgrhxIgoagVVeyrZs+ZzsQR9G3M9o2kPxaqzaifVfKpO9gTbwElbpWalZS4hVIouyoFqkDQsSMyFhuB2WkCyy2b9TakR2421mqApYMQKeVs7KrZSc17XNiQLdk1+O+TPST8TjXFTJTVW6hdszFbC9hsp7/AHSSWRp0vpZhI+0uI3p03yNeoLhVGYjS+p0EysvdTrkxRnw+KV1zA6XI10IYaEEHY903jNNWKM83MCAIAgCAIAgCAIAgCAIAgCAIAgCAIAgCAIAgCAfGYDc25TDdAhYnFm9SnTFqgTOlxo29reYsfGRSycpcmUitfHFnSupPRqKasL6fKXzEjtU9H8ZA5tyUvQ3r0PNPhrutSmVt0YZKJOxJfOpHcMtMeRmFik00/TgdSL+1113I1/WXKtUyMh0+HAU6VMsfkipBtvlFtvOR/C2S+hmz4vDct1WoyoWLFRYak5iA24BN9O+Y+DXD2M2YKfD63XY1VDVBlPUvZRcKFII5G/iTNFinu75M9SMNDC1rJmU2FMIEFRqdmViMxtvdcvhaaqE/UWjHhMEW6GlVQ2BqVaobUFr2UX1v7RPkJiONuotfqzLfqTKebpGpULItOxYsGfrMLhVF9BbXzkib6nGHoa/qzNhuJIUVqjKpLNT30LKSpyk8jlJm8MqathxJ15LZqfZkCAIAgCAIAgCAIAgCAIAgCAIAgCAIAgGDG1zTRmCliovlG5mk59KbRlIpXxPSgrUfNTqZQtRUsqVSerlJ1Njl17ezYVXPq2fD/wAm9UScHgGYJUbMtZW6zNrmA0ZR2IRqLbaGbwxNpN8mGywwuDSkGCLYMxYjfU77yeGOMeDVtskTcwIAgCAIAgCAQsRgLszJUamWsGy2N7aA6g2NtLiRSx27TozZHwnDQrEsoyIvR01NiMp1d27yfw75HHEk7fCMuRGw2JBZCtMFC+XDrbWwvnq3Oy2JsOy3bNYz3W23oZaLxXBvYjQ2Pcd7H3iWk7ND1MgQBAEAQBAEAQBAEAQBAEAQBAEAQDBWr9YINGZWK6adWw182E0lLejNFAVKPemV6VCtNhfrVmbKXzX1ygEkHlY8hKjTT25/yb+5a4PhoU3a9r51p3uiMdTl7dbkX2vpaTwwpbs1ciwBB2kxqfZkHwMDtMWDytVSSAwJG4uLjxEdSB6LAbnfaLADDa+0WD7MgXgCAfLwD46BgQRcEWIOxBmHvsCFxPDE0wKa9YWCG+XJyzX7AOXPaRZYd2kZT3IGAxAVwqNakM2aqw+eqfS63IDe/O1hoJDjlTr0+v1Nmi4w2IWoodDdTsbEX79ZajJSVo0exmmwEAQBAEAQBAEAQBAEAQBAEAQDBiq2UWBXMfZDNlBP4zSUqMooKtGuK+hI0zFUYMQHOVipqLtcAlfdKbjk+Ibpqi+w2FC6sc7fXIUNbsuoGktxhW75NGyRNzBRsuIAYLm6y2Hs9U3Y5h3kaeOXvlb/AFPQ32LVqrBCQpJA0H1jbl5ye30mpD4bReldWFwcpupuMx0cm9rXIB8zIsalHZmXTPGBTIqA0TnRTmbTU21IP08x1/GxEQVVtuGZuJ0GfoyouVYsO4hTb3nTzm2SLdUYTIQo1VzNlYGoQxsdjlaymx5dVeQ0F9JF0yW/1NrRkU1+sWD6gZQLAg5UzX881rd/dM9/1GxjL1fZPSXy1CoG98y5Cbm9tefnMXLgbHtxiLvqb9a1gctvoWN7e7Xe8yviDY9sK+fW5W7Xy6dX5K2W539v/V3TP+pZjYy4A1OkOcMFIO/Js21/Ds08Ztj6urcOqLKTmpX8VwoZBmuaa9ZqarcvbVV8L8ucgywtfobRZBo8Ty3q1ukVbWWmKbhVGlrkgZm8NOyQxy13pf0M9Poi8R7gHXUX1Fj5g7S4nZoepkCAIAgCAIAgCAIAgCAIAgHwwCixJpio/wC101s5ApvYsuUDRL2urX1776SnJxTfxEbq/Qm8Iw1lDMDcZlQtfN0Wa6Br87W31kuGO1v/AKjEmWMnNSD+2uzOqUs2RgpJYDUqraeTCbdKrdmnU29kHxdRfao+51/W0hzZceJXJmV1P0Ma8V+vRqL32Vx/oYn4TSOpwy4kjPeXKM+H4jSc2Vxf6purf0tYyZNPgwpJkqZNj7APloB9gHliBqffMUCE3FqN7Kxc/wAis48yoIHnMSnGPidGvUvQ8DibHag9u0tTHwzX+EglrMMfzGUpP0MoxFU6iiP/ANB/2lqLhJWmYuX0PeFxRdmVkylbX1BHWFxYjwmWqVoRlbpkqamxT8VQq4qBGqtsgsSlPTViqi5PfqfCVsqadpX+xtEwpidUQ1HaqWLgOjop6pBA6vVWx531milule5mi9XvltGh9mQIAgCAIAgCAIAgCAIAgFbxs2VSys1MNeoqi5K2NtBuM1ryvne36G0SHwhVYBEKtTKu1VRqgZipVQT2DMLdgkeJKWy49TMi4w2HFNQq3sNrkk+FzylqMVFUjRmLG4l1ZFpqGLZjq2XRQNjY66yRJPk0lJp7EfhDlnrkqVPSi4Nrj5Gl2aTM1VGuN22ScbsPGcrtHwIs4+SJOOSnirTVhZlDDsIB/GbwySh4WauKfJ4RXp/NPp9RyWXyPtL8R3ToYe0JLbIrInirwlhhMcHOVgUe18h7O1Tsw1Go87TrxqUVJcMjUt6ZKvBsV2I4iW0oANrY1DfICNwLaufDTvEiz5o4Y3I1TcnUSK2GDa1Sah/m9keCDq/r3zj5ddknxsiZYUudzPKbbfJIlQmDJZUfZHgJ6TB5a9iu+StFRxiKoppmuKd2LAKNG8ST5ectUulWyFt9TonYKualNXIsWAJA2mklTo3i7VmV1uCAbd/Z36zVq0bEfB4FKVyLlj7TtqzeJ/TaaQxqJluzLRrq98rA2JU25EbibRknwYZlmwEAQBAEAQBAEAQBAEAQCgLddi9SpQqEsRexpsq7AA3VuqLm1jKT5bbpm5YcKWrlDVWuWAbLlC5b6208t/fJ8KklbNZUV3p1xCphsG9Wi2V1ZLGwO7gEWItqDOjosUcuZQlwytqZuGO0UnoZ6Wvj6y06qAVKaOxZfZYdUbHUH3yzrtB/Drqi9mQ6fUPLKnybXw75zEfej8mlObPhFqHLM2N2HjOX2j4EWMfJEnHJRAEAlNhlqIA241VhoyntU8jPSaV1ij7FacU2YBh6tTqVSMg3K6Gr2XH0R2gbnsGhsWluiOpPZmbFqAFAFgNABOV2lwixjVEacglEAQCyo+yPAT0mDy17Fd8kTDfP1vCn+Blh+FES8TOY8Q9O8UGFChlpKjdGWsGdsrWJudADba3nO/i7Lx/D+JN26s5ktXO+mOx1tdp546y4KnHHFMCioACTd1cAlOQUEdVrWBOvO0rZPivZIkVGXh7lCtJqdOmLdVRUzMfLKO83mcbru1Rh/UspYNRAEAQBAEAQBAEAQBAPD1ANyBy1PPsmrkkDDjcItZCjbG2otcEG4IveazipqjKdGakpAAJzEDc2ue/TSbxVKjBrPrM/h1T7VP8AMWdDsz5mJV1nlM0n1U/vzfcv/ck6/bPkr3KWh8w6fw75zEfej8mlPNz4R04cszY3YeM5faPgRYx8kScclEAhHidPpxQFy5UvoOrZSA2t9xmGktLSZHheb0uiH48evo9SVhuO0SBqcvS9B0lup0o0y3+0Mt9r6Tv4ME440nzV/YgeaNlli8UtJc7mwuB5sQqjzJA85tGLk6RtKSirZX1OIK9RqVitRAGZTb2WvlYEaEXBHiJzu08bUIy9DfDkTk16kTC8RSpVq0lDXolQ5t1bsLgA8zbfsnOy6WePHHJL83BvDKpScV6EyViUQCyo+yPAT0mDy17Fd8kTDfP1vCn+DSw/CiL8zOD4r95f75vzDPZw+XXt+xwn4/ufoVdp4p8noFwY8RSDqVN7Ea2JB8iNZrJJqmZRSYDKtRjQw7FWykOwy23DHM/WItY++VINKXdiSPjcvkcG4BBsbHXY9hlxOyM9TIEAQBAEAQBAEAQBAKbieGBzmpTZ1fKPk1zFcl7OQfpda2gOiiVckebRumeeArTzNlQq6gA2DorA7NkOgOm3KYwdN8CVl3LZoat6zP4dU+1T/MWX+zPmY/cq6zymaV6qf35vuX/uSdftnyV7lLQ+YdO4d85iPvR+TSnm58I6cOWZsbsPGcvtHwIsY+SJOOSiAUFdQOJ0ABb/AKarp/8AYk7OJv8A8dP+ZFGSX8SvZlVicPnwRo4ZsynHWS6sr5+mzOtjuFOds45LtpPRafJUoyyc9H7FScbj0x/+v3N447SovQdcQoembZlN7E5hl213ttKONyUrjyW8ij0d413B4uhVqPiKFZa1Z0FPKgHyVNDoMjEH2mJJNr25SDtOGSOOMJqkne/qaYZRbcou3/gj8DrumLr0FT5NOjZsxUOGqLUZ6jEXzszBRvt4WlbW44S0kMre7v8At6GcEpLK4rg2acI6AgFlR9keAnpMHlr2K75ImG+freFP8DLD8KIl4mcHxX7y/wB835hnso/Lr2/Y4T8f3P0Ku08W+T0C4Ppgya3iEDOQaVWt1ygz1QEzC5tlB2sDuJRlzw39yRcF3w5w1MOFClhdgORGhF7a2ta/dLWN3GzRkmSGBAEAQBAEAQBAEAQCq4wWuuStkIuSmZVLg9hYbi2nLwlbNfo6NombhL5lJFVqmtusFBUjdTlA1m2F2ruxInyc1NW9Zn8Oqfap/mLL/ZnzMf8AvoVdZ5TNK9VP7833L/3JOv2z5K9ylofMOncO+cxH3o/JpTzc+EdOHLM2N2HjOX2j4EWMfJEnHJRAMJw1MtnKLnGgbKM1uy+/ISRZZqPQnsafDjd1uWOFwqCzBQDqb25nc9xPPtnoNPJvFG/oQuKTskMgO4vz8xtJhRX1cFSpktTpojObuVUAse1iN5zu1MkpRimzbFCKbaRHp4WmrF1RQzbsFAJttc7mcqWWcoqLeyJVCKdpGWRmwgFlR9keAnpMHlr2K75ImG+freFP8DLD8KIvzM4Piv3l/vm/MM9lH5dfy/scJ+P7n6FXaeLfJ6BcH0wZNf4nkFQ/PNqrFaeUBXYZVbMbEHuvKWWlL1JI8Frwsp0YFO4AuLNfMCDqGvzveWcVdOxo+SXJDAgCAIAgCAIAgCAIBV8VqojA1URqdtbgFlN98p3U9234V8soxfe4NopvgycGAysVVEBa4RMugsPaK6Zvwm2GqtCRYSY1NW9Zn8Oqfap/3rL/AGZ8zEq6zymaV6qf35vuX/uSdftnyV7lLQ+YdO4d85iPvR+TSnm5cI6cOWZsbsPGcvtHwIsY+SJOOSiAIBY4f2R4T0em8qJXlyZJOYIuO5Tl9pcIkx8kScklEAQCyo+yPAT0mDy17Fd8kTDfP1vCn+Blh+FES8TOD4r95f75vzDPZx+XX8v7HCfj+5+hV2E8U+T0C4PjtYEnYazDdGSgxOMpMXyYimMxRrPcWdCuvLQhdpTnKLumbpMteFqMlxUFTMxZnFrFjvYDYDbyljEu7zZqyZJTAgCAIAgCAIAgCAIBB4pQp5GqPSR2RWIzKp2BNrkbSLKo1bRlcmDgoyF6fyZ0V700CDrZhYgdmX4zTA+UZkWssGpofrKxlRkbDIoKlEc75rhydDsdE279+R20+thptTFz4Nc2B5cTS5NP9X3FaOFxRqV3yKaZS5v7TOgH6k9gBnoe15xlp4yT2bOboMcviuNHXOGm9TEW/wA0fk0p56XCOhDlmbG7DxnL7R8CLGPkiTjkogEStxSijFXqqCNwTrJI4pyVpMw5Jcsk0eP4UKB06bds72B9ONJp/wBCBtXye/8A1Dhf89PfJev3/oY2MGL47hja1dPfKGujKaXSn/Q3g0vU+YXGU6t+jcNbe3K+34GcmUZRdNUTJpmeagQCyo+yPAT0uDy17Fd8lNjeLUcLUqPXcKGajTXndmuBoOQ3J5AGTydRRpCDlJ0cZqUGfFOqC5FVyewAVDqZ6TWa/HpNKnLlrZHIwaaWbK0uLO4ej2Navh0qPbMcwNhYXViugv3Ty2OfXHqO3KPS6LKbmpVVHelUcmg1QPYhlykgAAZSGI0vc6dplV92T2uzZbok8KpMlOzKFJZmCDUKGYkLcdl5Lii1Hcw+SZJTAgCAIAgCAIAgCAIBA4tSRgmemKhLhVB2BO5PkDIcqW1qzKPFGmKNUKqU1WpfKVXK11F7N2jfXlMRShKkuTPKLKTmpofpyCuIBAvekCB25WbT4j3zl9oR70Szh4OdekuDCkVV9l9/tEXv5j9ZLp9ZOeNYZPw8E2HFCM3Jcs6d6q8Q1TBXc3IqFbneyoiqPIADynQfhRSyJLJI2nG7DxnM7R8CNsfJEnHJRAOS+nak45wBckLYT6B+G3BaJylXLOH2hbzUvoa7aejjGElaSOe21yScRg8lOm/1wSe7XT4WnP0urhm1GTFS7pPlwuGOM75I6pe9hewue4dpl6bxQrqpWQrqfB0b1X/M1ftD/dPn/wCJUlrNvoju9n+T9zdZ54vCAWVH2R4CelweWvYrvk4963XP7aq3NuiU25XJYE27dB7pvldQRZ0fMjFwrC9CiqRd31c9ml7eVwPEmcfWaqeplcnstkZhijC+k6h6IU8uEp9+Zv6nYj8Z1NOqxor5H3mXJkxoUJwlIq9SurioGILDPmuT1ejy8rEWt5yp0RpuXJvb9C3wObok6T28q5vtWF/jLGO+lWavkzzcwIAgCAIAgCAIAgCAR8dQV0Ie9h1ri4YEagi2t5pkimtzKZQ4LHUg+dT3GpXq9bLzCJy87SnjnHqv/Ju0bKDL6IzWPTnC3ppWH+GxVu5XsP7gnvlPW4+rHa9CbC6dHOsfTzUKiFeqM2UjW2VjYEctrX7N5zcTqaZbi6Zuvqi/cT98/wCCzv8A5UUcvmSNuxuw8ZzO0fAjOPkiTjkogHLfSz+J+aT2vZX+05PucjU/NRKPHN0g6T6Qco9ue5VvGwI8p2OzU8ElhvZxTX7oqaippz9U6Zn4mf8Ap6Hh/tEpdkqtfqGT6t/+vjFJsiPSA/wS7nmWIBA8ACPjGaLzZYaiT/PSX6IxBqEHjX0tm5erD5mr9ofrOD+JvnPsi92d5P3N1nnS8IBZUfZHgJ6TB5a9iu+TlHrFphuK0ri4FJTa172LkaeNpjVusKLGmfiMVFXdyAOucqIL31Y2F++9r9wnGhDqaiiVukdYwVBaVNKa7IoUeQtO+lSopN27GMrKiEvcLsSAxOun0dfOazaS3CKXhA62SniScuoBIdXS/fqrDYgHTssZVxc0pG0vY2GXTQQBAEAQBAEAQBAEAQBAKXiK1qlTLkUU1sbswCsd7sBqQPq6A85UyKTlVbG6qibQx1MBVetTLnTQgXPYFuZNHJHhvc1aZofpHTK4quoJXOQTYkXDU13tvz3nN1eScMmz5LOOulFNh2yIbkmzMCe7MTc+RF5Tlu9iV7s3r1f0wtCoFAA6ZjYbaohP4zu6dt4o2UJeNl9jdh4yn2j4ESY+SJOOSiAct9K/4n5pPbdk/wC1ZPucjU/NRKFwejqnl0o1/rvOxinH4+JJ8Q3Kk0+ifuZuJD5GkL6pow7CwDD4Sr2e3/F5pNbS4/WtiXUeVBfTk9OCKla/+SSPDKu0dSeHEl6T/dhpqc/5Tc/Vh8zV+0P1nnfxN859kXuzvJ+5us86XxALKj7I8BPSYPLXsV3yc/8ATQgYwm12NOmo7Tq5t4c5U7Rtxj9yTByyjQHpSwZhlAAykjUhrm412b4znRyOEdiz6G8egVG1Kq316p17bIg3563nX0dvHbK2bkvMY9VSDTVXH0lJysfsnbyMmm5LgjVEfhzLVqNUFEIV6lyoD5vpi43A6vxmmOpSuqMvYs5YNRAEAQBAEAQBAEAQBAEAg8Tw6Fc5oiqyiyrYHUnv5XkWWKq6symQUoph1+Vply/WqOtO6LblYbKOXvkKjHGu8jbkpvTnBhslddUdejYjvuabX7Ddh4lZDrYdUVNehJhl6GpYd+sytvoT4gBSR3EBT5nsM5s1smiwzevV+mWhUA26Y27uomk7und4olCXjZfY3YeMp9o+BEmPkiTjkogHLfSz+J+aT2vZX+05PucjU/NRK2liErMKdRSOjLsMtspAJJDL5STJp8ukxfGxSvrSW/Kv6GI5IZZdElVWMPh1ZjmqZhXDZbDXQ5ix5AqRaZzavLGEVCFSx1f3/wCTEMUW31PaXB5p4wOjIi9VKLgFrFztzGw7pvLRSxThmnLeU06XBj4ynFwS2S+5uPqw+Zq/aH6zifib5z7IudneT9zdZ50vCAWVH2R4CekweWvYrvk0H0wUftjHn0SC/ddv+eUp9o30xXuSYOWa5h2zHMAbZiQB9JiMiqO3S3mbcpR6bqK5LT2Oo8KwbYfCqgALqpYjkahux/1GduMeiFIpSfVKyrc5Wz06jCoqrmVmJNSo1iKZpk6adgFsw7DKr2dp7mxslGkFFlFhcnzJuT7zLsUkiM9zYCAIAgCAIAgCAIAgCAIBC4xSZ6Lql7kbA2JHNQe8XHnIsqbi6Mx5I7cbohRkOdiLLTAJe/YV3HfeRvPHppc/Qz0s94TAD9mFGuAQVIYchc3sD3cj3TfHCoVIN72jl3FFXN8m1wrfJVWKqzDvU7g6jlfewnKlGKm1HdF2D23N49XVUvh3YqVPTG4PIhEHunWwxrHFFCaqbNhxuw8ZS7R8CJMfJEnHJRAOYenmCqpizWVTlNiGAvYjnPZ/h/Vad6eWmyur/ucnXYsimskSgocUcMCbEcxlUXB31tO5n7HwzxVC79NynDVzUrZPr4jo0Rw6to2QBFF7k2O3VAB1HMicTTaR6jPPE4tbq3f0/wCS7ky/DgpJp/QrUxdV7ouuYWICLe3kNJ3cmk0enrJN1W+7KMcuXJ3Yrk6Z6CcMfD4frixc38tT+vwnge19ZHVaqWSPHodvS4nixqLNlnMLAgFlR9keAnpMHlr2K75ObesBicWU2U0kLNmC6XfqAk6X5ns8ZBrVtF+5Np6tsneg+GpPVu+joL0qehW2gzg8yL2tyvfXlFooQtv1NszdG5Y6jUJD0nsy/Rb2GHYeYPeJdyKXMWV1XqYeGv03yrUlXkpsCxtfM2YfRPLuF+c1x9/vNGXtsWUnNRAEAQBAEAQBAEAQBAEAQBAPIQXvbXtmOlAx4yh0lN0vbOrLfszAi/xhq0ZWzNM4ThkwNcnE16SnJlyLmdmBOhYZeqNDYa7nXtpYsSwNuUuSeUnNbIj+kHGf2Wk9XhlakLvnqUWS24AL0wcp+jcjvJltZ4NUqZHDA3Lc1yl6z8VoKlKi47s6n33I+Ehzwx5lT2J1pZLhl5wf1g067ZHoOrWv1WVhYb75TOdl0UYq1L+prKGSO7Rs+D4pRqmyVBm+qbq3kranylWWCaV8+xosi4JNWkrjKygjsIkSbXBuUfFPQDD1xmp3psRfuv8A88Z6jQ6zU4sacJfZlHLp8c3uil4f6tXL2r1Ooui25g6/82l/J2rnlfRFRb5ZBHRQXidm3YX0dw+FAFOmL9p1P/aee7SlN05SbZfxRUdkiWTznJSb4Jm6KrF+kOHpg9fPbfIMw/q9n4yeOml+bY0672irNSxfrOH+DhiR2u9v9Kg/jLsdBBeKRKsOR/oRKXrHx1V1p0xh0zEKCVaw72Zn0AHOdGM4QikkYela3cjecNxPCLmd8SHrMoVqopmwsD7Fl0W5J3MSz43taK8cUk7IvonwQrUWuKtN6a5wrISc7G6nMCOruSRcm8r4NP0zc7uyXJO1RuRF95cIAqgCwFgNhFA+wBAEAQBAEAQBAEAQBAEAQBAEAQDXPS7hBrKKtMXqUxYqN3Tcgd43HmOcq6rB8SO3JLjnTo0Z3NrgZgd7b27hznESadPkskSlhqQbqouV+VhYON9Dtccv5ZK5zrd8G1s9tw+mDnpoquNQRoD3G2mu01WWTVSexjqfqYcdUWojpmGq5kuQCGXl3EED3nskmJyhJNDoT5I3o/6cYqgVRz06aAKx64+y+/vvOhlw4sit7fqjE9PW8GdZ9G/SGhjE+SazqOvTbR0PevZ3jSWsUOmCSdopStOmXMkMGmel3ptRw+ZKQ6aomjBT1EJ0Ad+3+Ua+Eq6nBHI0pOiTFGUn3Tna8er42uv7RV+TF26MdWmLbdXnrbe8hy9OLG1jVFv+Hilb3ZZ9IKq5b3Damx2TYAkc2t8T2Tm7xdsVR6XA0aYv0aADUnKCfeZj4s5PkdTZ4w9FUJKp8o2rWtpfYE/RA28uc2lKUuXsZbbLTA4R69RaVP2m3O4UfSY9w+JsOczgwPLKlwRyl0qzpWAwi0aa00HVUWHae0nvJuT4zvRSSpFRu3ZImxgQBAEAQBAEAQBAEAQBAEAQBAEAQBANc9LMNiSBUoVHyqOvTQ2b7akanvW/h2GvqFkce4yXG4+poppK12uTckk521JOpvfe84kpzvvFmyLiqHNaoVtPaI1ttrvp2m82hP6o2TMlJy4BtkqAbbgj/cv4X5TDXT7GGqFCoAxQixN2A/uAPMc/M9kSTatBmLG4Ok/tplPKoBbXtuP1mYZJrhmVJnqruHzGnVTVaybgfWvzXkQb79msmw5p4pXHj6GkoKSpk+v6W4rE0+gqfJ5DkqtTJDVm5Kn1ARqbdu4E6GbWJQuC3f8AYhWm33exW18PTdQhAWkDdVGmcjsA1t8T+PLWSal1cssx7vBJoIiKcqBAO4DTt/8AMik5SfNmHbMdAl7sNA30ueUbBfeST385tLbYMxV3JsiEIg1zsdDrsoJ63bfbbebRVbvkytt2SKWHFh1iR3NYE8z1d/O8jlNmGybw2lVz5MMXFR/quw0HNzfRRc6nyuTaWNM80nUDSTVbnS+HUXSkq1ahqOB1nIAufAcuXlO3G0tyo3b2JMyYEAQBAEAQBAEAQBAEAQBAEAQBAEAQBAKLi/oxSrkuh6KodyBdWPaycz3ix75XzaaGTkkjkaNaxfovXp3ZhSKgXL57aDcsHAt7zKMtBJcS2JVlTNbq4QVLgKEsdHBsx71ta3ifdKrl8N1dk6dHzF0gE69RjaxBOXMD9YHSx75iEt+AmZ6S1LDMy+IFyfHUC/hNZON7GHRCxDZTmpuhIN8lwt/rAakXPlJY77NGy/Ur8Lj87OqLlufacgBEsoIPabKF07BJ54+lJs3caLnDAa5ailuZC3Pdz29wlScvqiJmPFoxKiowyXAsBoTyzAnUc7C/fNoNV3eTK/QyV8GXteo1uzTKe4hbG3nNY5On0ClRL4Zgmqv0aU0DcusozfZJtc928lx4nl8MjWUq3NiwPodVPzrpTHYnWb3kAKf6pah2fvc2QvMvQ2vhnDKWHXLSW19zuzHtZjqf0nQhCMFUSGUm+SZNzUQBAEAQBAEAQBAEAQBAEAQBAEAQBAEAQBAIXF+GJiafRuWAuGBU2II2Ntj4G4mk4Kapm0ZdLtGmcQ9FsRTvlAqr2ocreakj4EzmZNBJO4E8cqKcYFkNugdT9y9/gusrPBm+hJ1L6k3h3o3iahGROjT/ANwED/4r7Q8LWk8NHOfj2NZZIo+8W4PVwy3q1KQLaKql2YnwKgBRzJ+JsJmekWPeUjEcnU9iA/Bv2cYepfL01MtUbJuS7MGIGostRBYchsbSXNjj0xUtjdZOqy6X0WxLpmSpQIIupDuwPZbqj3zRdn/qR/FRVVeFVqR+Vo1M3bkLDyKXUCQT02VbJG/WnwMNwio5vTwz37chpjzLZQZiOmzS2oOaXLNj4Z6IMSGxL2sQQlMm9xqCamhFj9W3jL2DRLG+pvcill9EbjL5AIAgCAIAgCAIAgCAIAgCAIAgCAIAgCAIAgCAIAgCAIBixKsUYUyFaxyki4BtoSOYvMMI0PDcDxFfEZcSr9tWoxuCo+ijDQhtgBawJNgdJzlp8k8t5OEWXOKjsbX6RcK/aKOVLB061PkLgWy+BBI7r35S5mxLJDpIYT6XZR+iGDxSPqGp0dcyOPab+RTquupYaHvvcQaWGWG0uDfK4s3GXSE+wBAEAQBAEAQBAEAQBAEAQBAEAQBAEAQBAEAQBAEAQBAEAQBAPkA+wBAEAQBAEAQBAEAQBAEAQBAEAQB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IQERUSEBEWFRUVFhgVFRUYFRUYFxgWGBYYGBcWFxYYHSggGhslGxUVITEhJjUrLi4uFx81ODMsNygtLisBCgoKDg0OGxAQGy0lICUtLS0tLS0tLS0tLS0tLS0tLS0tLS0tLS0tLS0tLS0tLS0tLS0tLS0tLS0tLS0tLS0tLf/AABEIAMIBBAMBEQACEQEDEQH/xAAcAAEAAgMBAQEAAAAAAAAAAAAABAUDBgcCAQj/xABFEAACAQIEAgYFCQYFAwUAAAABAgADEQQSITEFQRMiUWFxgQYHMpGhIzNCUnJzsbPBFDQ1YpKyQ1OiwvAk0fEWY4KDk//EABsBAQACAwEBAAAAAAAAAAAAAAADBAECBQYH/8QANhEAAgIBAwEGBAQFBAMAAAAAAAECEQMEITESBSIyM0FxEzRRgQZCYcEUcpGhsSM10fAVJFL/2gAMAwEAAhEDEQA/AO4wBAEAQBAEAQBAEAQBAEA+EzFgrhxIgoagVVeyrZs+ZzsQR9G3M9o2kPxaqzaifVfKpO9gTbwElbpWalZS4hVIouyoFqkDQsSMyFhuB2WkCyy2b9TakR2421mqApYMQKeVs7KrZSc17XNiQLdk1+O+TPST8TjXFTJTVW6hdszFbC9hsp7/AHSSWRp0vpZhI+0uI3p03yNeoLhVGYjS+p0EysvdTrkxRnw+KV1zA6XI10IYaEEHY903jNNWKM83MCAIAgCAIAgCAIAgCAIAgCAIAgCAIAgCAIAgCAfGYDc25TDdAhYnFm9SnTFqgTOlxo29reYsfGRSycpcmUitfHFnSupPRqKasL6fKXzEjtU9H8ZA5tyUvQ3r0PNPhrutSmVt0YZKJOxJfOpHcMtMeRmFik00/TgdSL+1113I1/WXKtUyMh0+HAU6VMsfkipBtvlFtvOR/C2S+hmz4vDct1WoyoWLFRYak5iA24BN9O+Y+DXD2M2YKfD63XY1VDVBlPUvZRcKFII5G/iTNFinu75M9SMNDC1rJmU2FMIEFRqdmViMxtvdcvhaaqE/UWjHhMEW6GlVQ2BqVaobUFr2UX1v7RPkJiONuotfqzLfqTKebpGpULItOxYsGfrMLhVF9BbXzkib6nGHoa/qzNhuJIUVqjKpLNT30LKSpyk8jlJm8MqathxJ15LZqfZkCAIAgCAIAgCAIAgCAIAgCAIAgCAIAgGDG1zTRmCliovlG5mk59KbRlIpXxPSgrUfNTqZQtRUsqVSerlJ1Njl17ezYVXPq2fD/wAm9UScHgGYJUbMtZW6zNrmA0ZR2IRqLbaGbwxNpN8mGywwuDSkGCLYMxYjfU77yeGOMeDVtskTcwIAgCAIAgCAQsRgLszJUamWsGy2N7aA6g2NtLiRSx27TozZHwnDQrEsoyIvR01NiMp1d27yfw75HHEk7fCMuRGw2JBZCtMFC+XDrbWwvnq3Oy2JsOy3bNYz3W23oZaLxXBvYjQ2Pcd7H3iWk7ND1MgQBAEAQBAEAQBAEAQBAEAQBAEAQDBWr9YINGZWK6adWw182E0lLejNFAVKPemV6VCtNhfrVmbKXzX1ygEkHlY8hKjTT25/yb+5a4PhoU3a9r51p3uiMdTl7dbkX2vpaTwwpbs1ciwBB2kxqfZkHwMDtMWDytVSSAwJG4uLjxEdSB6LAbnfaLADDa+0WD7MgXgCAfLwD46BgQRcEWIOxBmHvsCFxPDE0wKa9YWCG+XJyzX7AOXPaRZYd2kZT3IGAxAVwqNakM2aqw+eqfS63IDe/O1hoJDjlTr0+v1Nmi4w2IWoodDdTsbEX79ZajJSVo0exmmwEAQBAEAQBAEAQBAEAQBAEAQDBiq2UWBXMfZDNlBP4zSUqMooKtGuK+hI0zFUYMQHOVipqLtcAlfdKbjk+Ibpqi+w2FC6sc7fXIUNbsuoGktxhW75NGyRNzBRsuIAYLm6y2Hs9U3Y5h3kaeOXvlb/AFPQ32LVqrBCQpJA0H1jbl5ye30mpD4bReldWFwcpupuMx0cm9rXIB8zIsalHZmXTPGBTIqA0TnRTmbTU21IP08x1/GxEQVVtuGZuJ0GfoyouVYsO4hTb3nTzm2SLdUYTIQo1VzNlYGoQxsdjlaymx5dVeQ0F9JF0yW/1NrRkU1+sWD6gZQLAg5UzX881rd/dM9/1GxjL1fZPSXy1CoG98y5Cbm9tefnMXLgbHtxiLvqb9a1gctvoWN7e7Xe8yviDY9sK+fW5W7Xy6dX5K2W539v/V3TP+pZjYy4A1OkOcMFIO/Js21/Ds08Ztj6urcOqLKTmpX8VwoZBmuaa9ZqarcvbVV8L8ucgywtfobRZBo8Ty3q1ukVbWWmKbhVGlrkgZm8NOyQxy13pf0M9Poi8R7gHXUX1Fj5g7S4nZoepkCAIAgCAIAgCAIAgCAIAgHwwCixJpio/wC101s5ApvYsuUDRL2urX1776SnJxTfxEbq/Qm8Iw1lDMDcZlQtfN0Wa6Br87W31kuGO1v/AKjEmWMnNSD+2uzOqUs2RgpJYDUqraeTCbdKrdmnU29kHxdRfao+51/W0hzZceJXJmV1P0Ma8V+vRqL32Vx/oYn4TSOpwy4kjPeXKM+H4jSc2Vxf6purf0tYyZNPgwpJkqZNj7APloB9gHliBqffMUCE3FqN7Kxc/wAis48yoIHnMSnGPidGvUvQ8DibHag9u0tTHwzX+EglrMMfzGUpP0MoxFU6iiP/ANB/2lqLhJWmYuX0PeFxRdmVkylbX1BHWFxYjwmWqVoRlbpkqamxT8VQq4qBGqtsgsSlPTViqi5PfqfCVsqadpX+xtEwpidUQ1HaqWLgOjop6pBA6vVWx531milule5mi9XvltGh9mQIAgCAIAgCAIAgCAIAgFbxs2VSys1MNeoqi5K2NtBuM1ryvne36G0SHwhVYBEKtTKu1VRqgZipVQT2DMLdgkeJKWy49TMi4w2HFNQq3sNrkk+FzylqMVFUjRmLG4l1ZFpqGLZjq2XRQNjY66yRJPk0lJp7EfhDlnrkqVPSi4Nrj5Gl2aTM1VGuN22ScbsPGcrtHwIs4+SJOOSnirTVhZlDDsIB/GbwySh4WauKfJ4RXp/NPp9RyWXyPtL8R3ToYe0JLbIrInirwlhhMcHOVgUe18h7O1Tsw1Go87TrxqUVJcMjUt6ZKvBsV2I4iW0oANrY1DfICNwLaufDTvEiz5o4Y3I1TcnUSK2GDa1Sah/m9keCDq/r3zj5ddknxsiZYUudzPKbbfJIlQmDJZUfZHgJ6TB5a9iu+StFRxiKoppmuKd2LAKNG8ST5ectUulWyFt9TonYKualNXIsWAJA2mklTo3i7VmV1uCAbd/Z36zVq0bEfB4FKVyLlj7TtqzeJ/TaaQxqJluzLRrq98rA2JU25EbibRknwYZlmwEAQBAEAQBAEAQBAEAQCgLddi9SpQqEsRexpsq7AA3VuqLm1jKT5bbpm5YcKWrlDVWuWAbLlC5b6208t/fJ8KklbNZUV3p1xCphsG9Wi2V1ZLGwO7gEWItqDOjosUcuZQlwytqZuGO0UnoZ6Wvj6y06qAVKaOxZfZYdUbHUH3yzrtB/Drqi9mQ6fUPLKnybXw75zEfej8mlObPhFqHLM2N2HjOX2j4EWMfJEnHJRAEAlNhlqIA241VhoyntU8jPSaV1ij7FacU2YBh6tTqVSMg3K6Gr2XH0R2gbnsGhsWluiOpPZmbFqAFAFgNABOV2lwixjVEacglEAQCyo+yPAT0mDy17Fd8kTDfP1vCn+Blh+FES8TOY8Q9O8UGFChlpKjdGWsGdsrWJudADba3nO/i7Lx/D+JN26s5ktXO+mOx1tdp546y4KnHHFMCioACTd1cAlOQUEdVrWBOvO0rZPivZIkVGXh7lCtJqdOmLdVRUzMfLKO83mcbru1Rh/UspYNRAEAQBAEAQBAEAQBAPD1ANyBy1PPsmrkkDDjcItZCjbG2otcEG4IveazipqjKdGakpAAJzEDc2ue/TSbxVKjBrPrM/h1T7VP8AMWdDsz5mJV1nlM0n1U/vzfcv/ck6/bPkr3KWh8w6fw75zEfej8mlPNz4R04cszY3YeM5faPgRYx8kScclEAhHidPpxQFy5UvoOrZSA2t9xmGktLSZHheb0uiH48evo9SVhuO0SBqcvS9B0lup0o0y3+0Mt9r6Tv4ME440nzV/YgeaNlli8UtJc7mwuB5sQqjzJA85tGLk6RtKSirZX1OIK9RqVitRAGZTb2WvlYEaEXBHiJzu08bUIy9DfDkTk16kTC8RSpVq0lDXolQ5t1bsLgA8zbfsnOy6WePHHJL83BvDKpScV6EyViUQCyo+yPAT0mDy17Fd8kTDfP1vCn+DSw/CiL8zOD4r95f75vzDPZw+XXt+xwn4/ufoVdp4p8noFwY8RSDqVN7Ea2JB8iNZrJJqmZRSYDKtRjQw7FWykOwy23DHM/WItY++VINKXdiSPjcvkcG4BBsbHXY9hlxOyM9TIEAQBAEAQBAEAQBAKbieGBzmpTZ1fKPk1zFcl7OQfpda2gOiiVckebRumeeArTzNlQq6gA2DorA7NkOgOm3KYwdN8CVl3LZoat6zP4dU+1T/MWX+zPmY/cq6zymaV6qf35vuX/uSdftnyV7lLQ+YdO4d85iPvR+TSnm58I6cOWZsbsPGcvtHwIsY+SJOOSiAUFdQOJ0ABb/AKarp/8AYk7OJv8A8dP+ZFGSX8SvZlVicPnwRo4ZsynHWS6sr5+mzOtjuFOds45LtpPRafJUoyyc9H7FScbj0x/+v3N447SovQdcQoembZlN7E5hl213ttKONyUrjyW8ij0d413B4uhVqPiKFZa1Z0FPKgHyVNDoMjEH2mJJNr25SDtOGSOOMJqkne/qaYZRbcou3/gj8DrumLr0FT5NOjZsxUOGqLUZ6jEXzszBRvt4WlbW44S0kMre7v8At6GcEpLK4rg2acI6AgFlR9keAnpMHlr2K75ImG+freFP8DLD8KIl4mcHxX7y/wB835hnso/Lr2/Y4T8f3P0Ku08W+T0C4Ppgya3iEDOQaVWt1ygz1QEzC5tlB2sDuJRlzw39yRcF3w5w1MOFClhdgORGhF7a2ta/dLWN3GzRkmSGBAEAQBAEAQBAEAQCq4wWuuStkIuSmZVLg9hYbi2nLwlbNfo6NombhL5lJFVqmtusFBUjdTlA1m2F2ruxInyc1NW9Zn8Oqfap/mLL/ZnzMf8AvoVdZ5TNK9VP7833L/3JOv2z5K9ylofMOncO+cxH3o/JpTzc+EdOHLM2N2HjOX2j4EWMfJEnHJRAMJw1MtnKLnGgbKM1uy+/ISRZZqPQnsafDjd1uWOFwqCzBQDqb25nc9xPPtnoNPJvFG/oQuKTskMgO4vz8xtJhRX1cFSpktTpojObuVUAse1iN5zu1MkpRimzbFCKbaRHp4WmrF1RQzbsFAJttc7mcqWWcoqLeyJVCKdpGWRmwgFlR9keAnpMHlr2K75ImG+freFP8DLD8KIvzM4Piv3l/vm/MM9lH5dfy/scJ+P7n6FXaeLfJ6BcH0wZNf4nkFQ/PNqrFaeUBXYZVbMbEHuvKWWlL1JI8Frwsp0YFO4AuLNfMCDqGvzveWcVdOxo+SXJDAgCAIAgCAIAgCAIBV8VqojA1URqdtbgFlN98p3U9234V8soxfe4NopvgycGAysVVEBa4RMugsPaK6Zvwm2GqtCRYSY1NW9Zn8Oqfap/3rL/AGZ8zEq6zymaV6qf35vuX/uSdftnyV7lLQ+YdO4d85iPvR+TSnm5cI6cOWZsbsPGcvtHwIsY+SJOOSiAIBY4f2R4T0em8qJXlyZJOYIuO5Tl9pcIkx8kScklEAQCyo+yPAT0mDy17Fd8kTDfP1vCn+Blh+FES8TOD4r95f75vzDPZx+XX8v7HCfj+5+hV2E8U+T0C4PjtYEnYazDdGSgxOMpMXyYimMxRrPcWdCuvLQhdpTnKLumbpMteFqMlxUFTMxZnFrFjvYDYDbyljEu7zZqyZJTAgCAIAgCAIAgCAIBB4pQp5GqPSR2RWIzKp2BNrkbSLKo1bRlcmDgoyF6fyZ0V700CDrZhYgdmX4zTA+UZkWssGpofrKxlRkbDIoKlEc75rhydDsdE279+R20+thptTFz4Nc2B5cTS5NP9X3FaOFxRqV3yKaZS5v7TOgH6k9gBnoe15xlp4yT2bOboMcviuNHXOGm9TEW/wA0fk0p56XCOhDlmbG7DxnL7R8CLGPkiTjkogEStxSijFXqqCNwTrJI4pyVpMw5Jcsk0eP4UKB06bds72B9ONJp/wBCBtXye/8A1Dhf89PfJev3/oY2MGL47hja1dPfKGujKaXSn/Q3g0vU+YXGU6t+jcNbe3K+34GcmUZRdNUTJpmeagQCyo+yPAT0uDy17Fd8lNjeLUcLUqPXcKGajTXndmuBoOQ3J5AGTydRRpCDlJ0cZqUGfFOqC5FVyewAVDqZ6TWa/HpNKnLlrZHIwaaWbK0uLO4ej2Navh0qPbMcwNhYXViugv3Ty2OfXHqO3KPS6LKbmpVVHelUcmg1QPYhlykgAAZSGI0vc6dplV92T2uzZbok8KpMlOzKFJZmCDUKGYkLcdl5Lii1Hcw+SZJTAgCAIAgCAIAgCAIBA4tSRgmemKhLhVB2BO5PkDIcqW1qzKPFGmKNUKqU1WpfKVXK11F7N2jfXlMRShKkuTPKLKTmpofpyCuIBAvekCB25WbT4j3zl9oR70Szh4OdekuDCkVV9l9/tEXv5j9ZLp9ZOeNYZPw8E2HFCM3Jcs6d6q8Q1TBXc3IqFbneyoiqPIADynQfhRSyJLJI2nG7DxnM7R8CNsfJEnHJRAOS+nak45wBckLYT6B+G3BaJylXLOH2hbzUvoa7aejjGElaSOe21yScRg8lOm/1wSe7XT4WnP0urhm1GTFS7pPlwuGOM75I6pe9hewue4dpl6bxQrqpWQrqfB0b1X/M1ftD/dPn/wCJUlrNvoju9n+T9zdZ54vCAWVH2R4CelweWvYrvk4963XP7aq3NuiU25XJYE27dB7pvldQRZ0fMjFwrC9CiqRd31c9ml7eVwPEmcfWaqeplcnstkZhijC+k6h6IU8uEp9+Zv6nYj8Z1NOqxor5H3mXJkxoUJwlIq9SurioGILDPmuT1ejy8rEWt5yp0RpuXJvb9C3wObok6T28q5vtWF/jLGO+lWavkzzcwIAgCAIAgCAIAgCAR8dQV0Ie9h1ri4YEagi2t5pkimtzKZQ4LHUg+dT3GpXq9bLzCJy87SnjnHqv/Ju0bKDL6IzWPTnC3ppWH+GxVu5XsP7gnvlPW4+rHa9CbC6dHOsfTzUKiFeqM2UjW2VjYEctrX7N5zcTqaZbi6Zuvqi/cT98/wCCzv8A5UUcvmSNuxuw8ZzO0fAjOPkiTjkogHLfSz+J+aT2vZX+05PucjU/NRKPHN0g6T6Qco9ue5VvGwI8p2OzU8ElhvZxTX7oqaippz9U6Zn4mf8Ap6Hh/tEpdkqtfqGT6t/+vjFJsiPSA/wS7nmWIBA8ACPjGaLzZYaiT/PSX6IxBqEHjX0tm5erD5mr9ofrOD+JvnPsi92d5P3N1nnS8IBZUfZHgJ6TB5a9iu+TlHrFphuK0ri4FJTa172LkaeNpjVusKLGmfiMVFXdyAOucqIL31Y2F++9r9wnGhDqaiiVukdYwVBaVNKa7IoUeQtO+lSopN27GMrKiEvcLsSAxOun0dfOazaS3CKXhA62SniScuoBIdXS/fqrDYgHTssZVxc0pG0vY2GXTQQBAEAQBAEAQBAEAQBAKXiK1qlTLkUU1sbswCsd7sBqQPq6A85UyKTlVbG6qibQx1MBVetTLnTQgXPYFuZNHJHhvc1aZofpHTK4quoJXOQTYkXDU13tvz3nN1eScMmz5LOOulFNh2yIbkmzMCe7MTc+RF5Tlu9iV7s3r1f0wtCoFAA6ZjYbaohP4zu6dt4o2UJeNl9jdh4yn2j4ESY+SJOOSiAct9K/4n5pPbdk/wC1ZPucjU/NRKFwejqnl0o1/rvOxinH4+JJ8Q3Kk0+ifuZuJD5GkL6pow7CwDD4Sr2e3/F5pNbS4/WtiXUeVBfTk9OCKla/+SSPDKu0dSeHEl6T/dhpqc/5Tc/Vh8zV+0P1nnfxN859kXuzvJ+5us86XxALKj7I8BPSYPLXsV3yc/8ATQgYwm12NOmo7Tq5t4c5U7Rtxj9yTByyjQHpSwZhlAAykjUhrm412b4znRyOEdiz6G8egVG1Kq316p17bIg3563nX0dvHbK2bkvMY9VSDTVXH0lJysfsnbyMmm5LgjVEfhzLVqNUFEIV6lyoD5vpi43A6vxmmOpSuqMvYs5YNRAEAQBAEAQBAEAQBAEAg8Tw6Fc5oiqyiyrYHUnv5XkWWKq6symQUoph1+Vply/WqOtO6LblYbKOXvkKjHGu8jbkpvTnBhslddUdejYjvuabX7Ddh4lZDrYdUVNehJhl6GpYd+sytvoT4gBSR3EBT5nsM5s1smiwzevV+mWhUA26Y27uomk7und4olCXjZfY3YeMp9o+BEmPkiTjkogHLfSz+J+aT2vZX+05PucjU/NRK2liErMKdRSOjLsMtspAJJDL5STJp8ukxfGxSvrSW/Kv6GI5IZZdElVWMPh1ZjmqZhXDZbDXQ5ix5AqRaZzavLGEVCFSx1f3/wCTEMUW31PaXB5p4wOjIi9VKLgFrFztzGw7pvLRSxThmnLeU06XBj4ynFwS2S+5uPqw+Zq/aH6zifib5z7IudneT9zdZ50vCAWVH2R4CekweWvYrvk0H0wUftjHn0SC/ddv+eUp9o30xXuSYOWa5h2zHMAbZiQB9JiMiqO3S3mbcpR6bqK5LT2Oo8KwbYfCqgALqpYjkahux/1GduMeiFIpSfVKyrc5Wz06jCoqrmVmJNSo1iKZpk6adgFsw7DKr2dp7mxslGkFFlFhcnzJuT7zLsUkiM9zYCAIAgCAIAgCAIAgCAIBC4xSZ6Lql7kbA2JHNQe8XHnIsqbi6Mx5I7cbohRkOdiLLTAJe/YV3HfeRvPHppc/Qz0s94TAD9mFGuAQVIYchc3sD3cj3TfHCoVIN72jl3FFXN8m1wrfJVWKqzDvU7g6jlfewnKlGKm1HdF2D23N49XVUvh3YqVPTG4PIhEHunWwxrHFFCaqbNhxuw8ZS7R8CJMfJEnHJRAOYenmCqpizWVTlNiGAvYjnPZ/h/Vad6eWmyur/ucnXYsimskSgocUcMCbEcxlUXB31tO5n7HwzxVC79NynDVzUrZPr4jo0Rw6to2QBFF7k2O3VAB1HMicTTaR6jPPE4tbq3f0/wCS7ky/DgpJp/QrUxdV7ouuYWICLe3kNJ3cmk0enrJN1W+7KMcuXJ3Yrk6Z6CcMfD4frixc38tT+vwnge19ZHVaqWSPHodvS4nixqLNlnMLAgFlR9keAnpMHlr2K75ObesBicWU2U0kLNmC6XfqAk6X5ns8ZBrVtF+5Np6tsneg+GpPVu+joL0qehW2gzg8yL2tyvfXlFooQtv1NszdG5Y6jUJD0nsy/Rb2GHYeYPeJdyKXMWV1XqYeGv03yrUlXkpsCxtfM2YfRPLuF+c1x9/vNGXtsWUnNRAEAQBAEAQBAEAQBAEAQBAPIQXvbXtmOlAx4yh0lN0vbOrLfszAi/xhq0ZWzNM4ThkwNcnE16SnJlyLmdmBOhYZeqNDYa7nXtpYsSwNuUuSeUnNbIj+kHGf2Wk9XhlakLvnqUWS24AL0wcp+jcjvJltZ4NUqZHDA3Lc1yl6z8VoKlKi47s6n33I+Ehzwx5lT2J1pZLhl5wf1g067ZHoOrWv1WVhYb75TOdl0UYq1L+prKGSO7Rs+D4pRqmyVBm+qbq3kranylWWCaV8+xosi4JNWkrjKygjsIkSbXBuUfFPQDD1xmp3psRfuv8A88Z6jQ6zU4sacJfZlHLp8c3uil4f6tXL2r1Ooui25g6/82l/J2rnlfRFRb5ZBHRQXidm3YX0dw+FAFOmL9p1P/aee7SlN05SbZfxRUdkiWTznJSb4Jm6KrF+kOHpg9fPbfIMw/q9n4yeOml+bY0672irNSxfrOH+DhiR2u9v9Kg/jLsdBBeKRKsOR/oRKXrHx1V1p0xh0zEKCVaw72Zn0AHOdGM4QikkYela3cjecNxPCLmd8SHrMoVqopmwsD7Fl0W5J3MSz43taK8cUk7IvonwQrUWuKtN6a5wrISc7G6nMCOruSRcm8r4NP0zc7uyXJO1RuRF95cIAqgCwFgNhFA+wBAEAQBAEAQBAEAQBAEAQBAEAQDXPS7hBrKKtMXqUxYqN3Tcgd43HmOcq6rB8SO3JLjnTo0Z3NrgZgd7b27hznESadPkskSlhqQbqouV+VhYON9Dtccv5ZK5zrd8G1s9tw+mDnpoquNQRoD3G2mu01WWTVSexjqfqYcdUWojpmGq5kuQCGXl3EED3nskmJyhJNDoT5I3o/6cYqgVRz06aAKx64+y+/vvOhlw4sit7fqjE9PW8GdZ9G/SGhjE+SazqOvTbR0PevZ3jSWsUOmCSdopStOmXMkMGmel3ptRw+ZKQ6aomjBT1EJ0Ad+3+Ua+Eq6nBHI0pOiTFGUn3Tna8er42uv7RV+TF26MdWmLbdXnrbe8hy9OLG1jVFv+Hilb3ZZ9IKq5b3Damx2TYAkc2t8T2Tm7xdsVR6XA0aYv0aADUnKCfeZj4s5PkdTZ4w9FUJKp8o2rWtpfYE/RA28uc2lKUuXsZbbLTA4R69RaVP2m3O4UfSY9w+JsOczgwPLKlwRyl0qzpWAwi0aa00HVUWHae0nvJuT4zvRSSpFRu3ZImxgQBAEAQBAEAQBAEAQBAEAQBAEAQBANc9LMNiSBUoVHyqOvTQ2b7akanvW/h2GvqFkce4yXG4+poppK12uTckk521JOpvfe84kpzvvFmyLiqHNaoVtPaI1ttrvp2m82hP6o2TMlJy4BtkqAbbgj/cv4X5TDXT7GGqFCoAxQixN2A/uAPMc/M9kSTatBmLG4Ok/tplPKoBbXtuP1mYZJrhmVJnqruHzGnVTVaybgfWvzXkQb79msmw5p4pXHj6GkoKSpk+v6W4rE0+gqfJ5DkqtTJDVm5Kn1ARqbdu4E6GbWJQuC3f8AYhWm33exW18PTdQhAWkDdVGmcjsA1t8T+PLWSal1cssx7vBJoIiKcqBAO4DTt/8AMik5SfNmHbMdAl7sNA30ueUbBfeST385tLbYMxV3JsiEIg1zsdDrsoJ63bfbbebRVbvkytt2SKWHFh1iR3NYE8z1d/O8jlNmGybw2lVz5MMXFR/quw0HNzfRRc6nyuTaWNM80nUDSTVbnS+HUXSkq1ahqOB1nIAufAcuXlO3G0tyo3b2JMyYEAQBAEAQBAEAQBAEAQBAEAQBAEAQBAKLi/oxSrkuh6KodyBdWPaycz3ix75XzaaGTkkjkaNaxfovXp3ZhSKgXL57aDcsHAt7zKMtBJcS2JVlTNbq4QVLgKEsdHBsx71ta3ifdKrl8N1dk6dHzF0gE69RjaxBOXMD9YHSx75iEt+AmZ6S1LDMy+IFyfHUC/hNZON7GHRCxDZTmpuhIN8lwt/rAakXPlJY77NGy/Ur8Lj87OqLlufacgBEsoIPabKF07BJ54+lJs3caLnDAa5ailuZC3Pdz29wlScvqiJmPFoxKiowyXAsBoTyzAnUc7C/fNoNV3eTK/QyV8GXteo1uzTKe4hbG3nNY5On0ClRL4Zgmqv0aU0DcusozfZJtc928lx4nl8MjWUq3NiwPodVPzrpTHYnWb3kAKf6pah2fvc2QvMvQ2vhnDKWHXLSW19zuzHtZjqf0nQhCMFUSGUm+SZNzUQBAEAQBAEAQBAEAQBAEAQBAEAQBAEAQBAIXF+GJiafRuWAuGBU2II2Ntj4G4mk4Kapm0ZdLtGmcQ9FsRTvlAqr2ocreakj4EzmZNBJO4E8cqKcYFkNugdT9y9/gusrPBm+hJ1L6k3h3o3iahGROjT/ANwED/4r7Q8LWk8NHOfj2NZZIo+8W4PVwy3q1KQLaKql2YnwKgBRzJ+JsJmekWPeUjEcnU9iA/Bv2cYepfL01MtUbJuS7MGIGostRBYchsbSXNjj0xUtjdZOqy6X0WxLpmSpQIIupDuwPZbqj3zRdn/qR/FRVVeFVqR+Vo1M3bkLDyKXUCQT02VbJG/WnwMNwio5vTwz37chpjzLZQZiOmzS2oOaXLNj4Z6IMSGxL2sQQlMm9xqCamhFj9W3jL2DRLG+pvcill9EbjL5AIAgCAIAgCAIAgCAIAgCAIAgCAIAgCAIAgCAIAgCAIBixKsUYUyFaxyki4BtoSOYvMMI0PDcDxFfEZcSr9tWoxuCo+ijDQhtgBawJNgdJzlp8k8t5OEWXOKjsbX6RcK/aKOVLB061PkLgWy+BBI7r35S5mxLJDpIYT6XZR+iGDxSPqGp0dcyOPab+RTquupYaHvvcQaWGWG0uDfK4s3GXSE+wBAEAQBAEAQBAEAQBAEAQBAEAQBAEAQBAEAQBAEAQBAEAQBAPkA+wBAEAQBAEAQBAEAQBAEAQBAEAQB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IQERUSEBEWFRUVFhgVFRUYFRUYFxgWGBYYGBcWFxYYHSggGhslGxUVITEhJjUrLi4uFx81ODMsNygtLisBCgoKDg0OGxAQGy0lICUtLS0tLS0tLS0tLS0tLS0tLS0tLS0tLS0tLS0tLS0tLS0tLS0tLS0tLS0tLS0tLS0tLf/AABEIAMIBBAMBEQACEQEDEQH/xAAcAAEAAgMBAQEAAAAAAAAAAAAABAUDBgcCAQj/xABFEAACAQIEAgYFCQYFAwUAAAABAgADEQQSITEFQRMiUWFxgQYHMpGhIzNCUnJzsbPBFDQ1YpKyQ1OiwvAk0fEWY4KDk//EABsBAQACAwEBAAAAAAAAAAAAAAADBAECBQYH/8QANhEAAgIBAwEGBAQFBAMAAAAAAAECEQMEITESBSIyM0FxEzRRgQZCYcEUcpGhsSM10fAVJFL/2gAMAwEAAhEDEQA/AO4wBAEAQBAEAQBAEAQBAEA+EzFgrhxIgoagVVeyrZs+ZzsQR9G3M9o2kPxaqzaifVfKpO9gTbwElbpWalZS4hVIouyoFqkDQsSMyFhuB2WkCyy2b9TakR2421mqApYMQKeVs7KrZSc17XNiQLdk1+O+TPST8TjXFTJTVW6hdszFbC9hsp7/AHSSWRp0vpZhI+0uI3p03yNeoLhVGYjS+p0EysvdTrkxRnw+KV1zA6XI10IYaEEHY903jNNWKM83MCAIAgCAIAgCAIAgCAIAgCAIAgCAIAgCAIAgCAfGYDc25TDdAhYnFm9SnTFqgTOlxo29reYsfGRSycpcmUitfHFnSupPRqKasL6fKXzEjtU9H8ZA5tyUvQ3r0PNPhrutSmVt0YZKJOxJfOpHcMtMeRmFik00/TgdSL+1113I1/WXKtUyMh0+HAU6VMsfkipBtvlFtvOR/C2S+hmz4vDct1WoyoWLFRYak5iA24BN9O+Y+DXD2M2YKfD63XY1VDVBlPUvZRcKFII5G/iTNFinu75M9SMNDC1rJmU2FMIEFRqdmViMxtvdcvhaaqE/UWjHhMEW6GlVQ2BqVaobUFr2UX1v7RPkJiONuotfqzLfqTKebpGpULItOxYsGfrMLhVF9BbXzkib6nGHoa/qzNhuJIUVqjKpLNT30LKSpyk8jlJm8MqathxJ15LZqfZkCAIAgCAIAgCAIAgCAIAgCAIAgCAIAgGDG1zTRmCliovlG5mk59KbRlIpXxPSgrUfNTqZQtRUsqVSerlJ1Njl17ezYVXPq2fD/wAm9UScHgGYJUbMtZW6zNrmA0ZR2IRqLbaGbwxNpN8mGywwuDSkGCLYMxYjfU77yeGOMeDVtskTcwIAgCAIAgCAQsRgLszJUamWsGy2N7aA6g2NtLiRSx27TozZHwnDQrEsoyIvR01NiMp1d27yfw75HHEk7fCMuRGw2JBZCtMFC+XDrbWwvnq3Oy2JsOy3bNYz3W23oZaLxXBvYjQ2Pcd7H3iWk7ND1MgQBAEAQBAEAQBAEAQBAEAQBAEAQDBWr9YINGZWK6adWw182E0lLejNFAVKPemV6VCtNhfrVmbKXzX1ygEkHlY8hKjTT25/yb+5a4PhoU3a9r51p3uiMdTl7dbkX2vpaTwwpbs1ciwBB2kxqfZkHwMDtMWDytVSSAwJG4uLjxEdSB6LAbnfaLADDa+0WD7MgXgCAfLwD46BgQRcEWIOxBmHvsCFxPDE0wKa9YWCG+XJyzX7AOXPaRZYd2kZT3IGAxAVwqNakM2aqw+eqfS63IDe/O1hoJDjlTr0+v1Nmi4w2IWoodDdTsbEX79ZajJSVo0exmmwEAQBAEAQBAEAQBAEAQBAEAQDBiq2UWBXMfZDNlBP4zSUqMooKtGuK+hI0zFUYMQHOVipqLtcAlfdKbjk+Ibpqi+w2FC6sc7fXIUNbsuoGktxhW75NGyRNzBRsuIAYLm6y2Hs9U3Y5h3kaeOXvlb/AFPQ32LVqrBCQpJA0H1jbl5ye30mpD4bReldWFwcpupuMx0cm9rXIB8zIsalHZmXTPGBTIqA0TnRTmbTU21IP08x1/GxEQVVtuGZuJ0GfoyouVYsO4hTb3nTzm2SLdUYTIQo1VzNlYGoQxsdjlaymx5dVeQ0F9JF0yW/1NrRkU1+sWD6gZQLAg5UzX881rd/dM9/1GxjL1fZPSXy1CoG98y5Cbm9tefnMXLgbHtxiLvqb9a1gctvoWN7e7Xe8yviDY9sK+fW5W7Xy6dX5K2W539v/V3TP+pZjYy4A1OkOcMFIO/Js21/Ds08Ztj6urcOqLKTmpX8VwoZBmuaa9ZqarcvbVV8L8ucgywtfobRZBo8Ty3q1ukVbWWmKbhVGlrkgZm8NOyQxy13pf0M9Poi8R7gHXUX1Fj5g7S4nZoepkCAIAgCAIAgCAIAgCAIAgHwwCixJpio/wC101s5ApvYsuUDRL2urX1776SnJxTfxEbq/Qm8Iw1lDMDcZlQtfN0Wa6Br87W31kuGO1v/AKjEmWMnNSD+2uzOqUs2RgpJYDUqraeTCbdKrdmnU29kHxdRfao+51/W0hzZceJXJmV1P0Ma8V+vRqL32Vx/oYn4TSOpwy4kjPeXKM+H4jSc2Vxf6purf0tYyZNPgwpJkqZNj7APloB9gHliBqffMUCE3FqN7Kxc/wAis48yoIHnMSnGPidGvUvQ8DibHag9u0tTHwzX+EglrMMfzGUpP0MoxFU6iiP/ANB/2lqLhJWmYuX0PeFxRdmVkylbX1BHWFxYjwmWqVoRlbpkqamxT8VQq4qBGqtsgsSlPTViqi5PfqfCVsqadpX+xtEwpidUQ1HaqWLgOjop6pBA6vVWx531milule5mi9XvltGh9mQIAgCAIAgCAIAgCAIAgFbxs2VSys1MNeoqi5K2NtBuM1ryvne36G0SHwhVYBEKtTKu1VRqgZipVQT2DMLdgkeJKWy49TMi4w2HFNQq3sNrkk+FzylqMVFUjRmLG4l1ZFpqGLZjq2XRQNjY66yRJPk0lJp7EfhDlnrkqVPSi4Nrj5Gl2aTM1VGuN22ScbsPGcrtHwIs4+SJOOSnirTVhZlDDsIB/GbwySh4WauKfJ4RXp/NPp9RyWXyPtL8R3ToYe0JLbIrInirwlhhMcHOVgUe18h7O1Tsw1Go87TrxqUVJcMjUt6ZKvBsV2I4iW0oANrY1DfICNwLaufDTvEiz5o4Y3I1TcnUSK2GDa1Sah/m9keCDq/r3zj5ddknxsiZYUudzPKbbfJIlQmDJZUfZHgJ6TB5a9iu+StFRxiKoppmuKd2LAKNG8ST5ectUulWyFt9TonYKualNXIsWAJA2mklTo3i7VmV1uCAbd/Z36zVq0bEfB4FKVyLlj7TtqzeJ/TaaQxqJluzLRrq98rA2JU25EbibRknwYZlmwEAQBAEAQBAEAQBAEAQCgLddi9SpQqEsRexpsq7AA3VuqLm1jKT5bbpm5YcKWrlDVWuWAbLlC5b6208t/fJ8KklbNZUV3p1xCphsG9Wi2V1ZLGwO7gEWItqDOjosUcuZQlwytqZuGO0UnoZ6Wvj6y06qAVKaOxZfZYdUbHUH3yzrtB/Drqi9mQ6fUPLKnybXw75zEfej8mlObPhFqHLM2N2HjOX2j4EWMfJEnHJRAEAlNhlqIA241VhoyntU8jPSaV1ij7FacU2YBh6tTqVSMg3K6Gr2XH0R2gbnsGhsWluiOpPZmbFqAFAFgNABOV2lwixjVEacglEAQCyo+yPAT0mDy17Fd8kTDfP1vCn+Blh+FES8TOY8Q9O8UGFChlpKjdGWsGdsrWJudADba3nO/i7Lx/D+JN26s5ktXO+mOx1tdp546y4KnHHFMCioACTd1cAlOQUEdVrWBOvO0rZPivZIkVGXh7lCtJqdOmLdVRUzMfLKO83mcbru1Rh/UspYNRAEAQBAEAQBAEAQBAPD1ANyBy1PPsmrkkDDjcItZCjbG2otcEG4IveazipqjKdGakpAAJzEDc2ue/TSbxVKjBrPrM/h1T7VP8AMWdDsz5mJV1nlM0n1U/vzfcv/ck6/bPkr3KWh8w6fw75zEfej8mlPNz4R04cszY3YeM5faPgRYx8kScclEAhHidPpxQFy5UvoOrZSA2t9xmGktLSZHheb0uiH48evo9SVhuO0SBqcvS9B0lup0o0y3+0Mt9r6Tv4ME440nzV/YgeaNlli8UtJc7mwuB5sQqjzJA85tGLk6RtKSirZX1OIK9RqVitRAGZTb2WvlYEaEXBHiJzu08bUIy9DfDkTk16kTC8RSpVq0lDXolQ5t1bsLgA8zbfsnOy6WePHHJL83BvDKpScV6EyViUQCyo+yPAT0mDy17Fd8kTDfP1vCn+DSw/CiL8zOD4r95f75vzDPZw+XXt+xwn4/ufoVdp4p8noFwY8RSDqVN7Ea2JB8iNZrJJqmZRSYDKtRjQw7FWykOwy23DHM/WItY++VINKXdiSPjcvkcG4BBsbHXY9hlxOyM9TIEAQBAEAQBAEAQBAKbieGBzmpTZ1fKPk1zFcl7OQfpda2gOiiVckebRumeeArTzNlQq6gA2DorA7NkOgOm3KYwdN8CVl3LZoat6zP4dU+1T/MWX+zPmY/cq6zymaV6qf35vuX/uSdftnyV7lLQ+YdO4d85iPvR+TSnm58I6cOWZsbsPGcvtHwIsY+SJOOSiAUFdQOJ0ABb/AKarp/8AYk7OJv8A8dP+ZFGSX8SvZlVicPnwRo4ZsynHWS6sr5+mzOtjuFOds45LtpPRafJUoyyc9H7FScbj0x/+v3N447SovQdcQoembZlN7E5hl213ttKONyUrjyW8ij0d413B4uhVqPiKFZa1Z0FPKgHyVNDoMjEH2mJJNr25SDtOGSOOMJqkne/qaYZRbcou3/gj8DrumLr0FT5NOjZsxUOGqLUZ6jEXzszBRvt4WlbW44S0kMre7v8At6GcEpLK4rg2acI6AgFlR9keAnpMHlr2K75ImG+freFP8DLD8KIl4mcHxX7y/wB835hnso/Lr2/Y4T8f3P0Ku08W+T0C4Ppgya3iEDOQaVWt1ygz1QEzC5tlB2sDuJRlzw39yRcF3w5w1MOFClhdgORGhF7a2ta/dLWN3GzRkmSGBAEAQBAEAQBAEAQCq4wWuuStkIuSmZVLg9hYbi2nLwlbNfo6NombhL5lJFVqmtusFBUjdTlA1m2F2ruxInyc1NW9Zn8Oqfap/mLL/ZnzMf8AvoVdZ5TNK9VP7833L/3JOv2z5K9ylofMOncO+cxH3o/JpTzc+EdOHLM2N2HjOX2j4EWMfJEnHJRAMJw1MtnKLnGgbKM1uy+/ISRZZqPQnsafDjd1uWOFwqCzBQDqb25nc9xPPtnoNPJvFG/oQuKTskMgO4vz8xtJhRX1cFSpktTpojObuVUAse1iN5zu1MkpRimzbFCKbaRHp4WmrF1RQzbsFAJttc7mcqWWcoqLeyJVCKdpGWRmwgFlR9keAnpMHlr2K75ImG+freFP8DLD8KIvzM4Piv3l/vm/MM9lH5dfy/scJ+P7n6FXaeLfJ6BcH0wZNf4nkFQ/PNqrFaeUBXYZVbMbEHuvKWWlL1JI8Frwsp0YFO4AuLNfMCDqGvzveWcVdOxo+SXJDAgCAIAgCAIAgCAIBV8VqojA1URqdtbgFlN98p3U9234V8soxfe4NopvgycGAysVVEBa4RMugsPaK6Zvwm2GqtCRYSY1NW9Zn8Oqfap/3rL/AGZ8zEq6zymaV6qf35vuX/uSdftnyV7lLQ+YdO4d85iPvR+TSnm5cI6cOWZsbsPGcvtHwIsY+SJOOSiAIBY4f2R4T0em8qJXlyZJOYIuO5Tl9pcIkx8kScklEAQCyo+yPAT0mDy17Fd8kTDfP1vCn+Blh+FES8TOD4r95f75vzDPZx+XX8v7HCfj+5+hV2E8U+T0C4PjtYEnYazDdGSgxOMpMXyYimMxRrPcWdCuvLQhdpTnKLumbpMteFqMlxUFTMxZnFrFjvYDYDbyljEu7zZqyZJTAgCAIAgCAIAgCAIBB4pQp5GqPSR2RWIzKp2BNrkbSLKo1bRlcmDgoyF6fyZ0V700CDrZhYgdmX4zTA+UZkWssGpofrKxlRkbDIoKlEc75rhydDsdE279+R20+thptTFz4Nc2B5cTS5NP9X3FaOFxRqV3yKaZS5v7TOgH6k9gBnoe15xlp4yT2bOboMcviuNHXOGm9TEW/wA0fk0p56XCOhDlmbG7DxnL7R8CLGPkiTjkogEStxSijFXqqCNwTrJI4pyVpMw5Jcsk0eP4UKB06bds72B9ONJp/wBCBtXye/8A1Dhf89PfJev3/oY2MGL47hja1dPfKGujKaXSn/Q3g0vU+YXGU6t+jcNbe3K+34GcmUZRdNUTJpmeagQCyo+yPAT0uDy17Fd8lNjeLUcLUqPXcKGajTXndmuBoOQ3J5AGTydRRpCDlJ0cZqUGfFOqC5FVyewAVDqZ6TWa/HpNKnLlrZHIwaaWbK0uLO4ej2Navh0qPbMcwNhYXViugv3Ty2OfXHqO3KPS6LKbmpVVHelUcmg1QPYhlykgAAZSGI0vc6dplV92T2uzZbok8KpMlOzKFJZmCDUKGYkLcdl5Lii1Hcw+SZJTAgCAIAgCAIAgCAIBA4tSRgmemKhLhVB2BO5PkDIcqW1qzKPFGmKNUKqU1WpfKVXK11F7N2jfXlMRShKkuTPKLKTmpofpyCuIBAvekCB25WbT4j3zl9oR70Szh4OdekuDCkVV9l9/tEXv5j9ZLp9ZOeNYZPw8E2HFCM3Jcs6d6q8Q1TBXc3IqFbneyoiqPIADynQfhRSyJLJI2nG7DxnM7R8CNsfJEnHJRAOS+nak45wBckLYT6B+G3BaJylXLOH2hbzUvoa7aejjGElaSOe21yScRg8lOm/1wSe7XT4WnP0urhm1GTFS7pPlwuGOM75I6pe9hewue4dpl6bxQrqpWQrqfB0b1X/M1ftD/dPn/wCJUlrNvoju9n+T9zdZ54vCAWVH2R4CelweWvYrvk4963XP7aq3NuiU25XJYE27dB7pvldQRZ0fMjFwrC9CiqRd31c9ml7eVwPEmcfWaqeplcnstkZhijC+k6h6IU8uEp9+Zv6nYj8Z1NOqxor5H3mXJkxoUJwlIq9SurioGILDPmuT1ejy8rEWt5yp0RpuXJvb9C3wObok6T28q5vtWF/jLGO+lWavkzzcwIAgCAIAgCAIAgCAR8dQV0Ie9h1ri4YEagi2t5pkimtzKZQ4LHUg+dT3GpXq9bLzCJy87SnjnHqv/Ju0bKDL6IzWPTnC3ppWH+GxVu5XsP7gnvlPW4+rHa9CbC6dHOsfTzUKiFeqM2UjW2VjYEctrX7N5zcTqaZbi6Zuvqi/cT98/wCCzv8A5UUcvmSNuxuw8ZzO0fAjOPkiTjkogHLfSz+J+aT2vZX+05PucjU/NRKPHN0g6T6Qco9ue5VvGwI8p2OzU8ElhvZxTX7oqaippz9U6Zn4mf8Ap6Hh/tEpdkqtfqGT6t/+vjFJsiPSA/wS7nmWIBA8ACPjGaLzZYaiT/PSX6IxBqEHjX0tm5erD5mr9ofrOD+JvnPsi92d5P3N1nnS8IBZUfZHgJ6TB5a9iu+TlHrFphuK0ri4FJTa172LkaeNpjVusKLGmfiMVFXdyAOucqIL31Y2F++9r9wnGhDqaiiVukdYwVBaVNKa7IoUeQtO+lSopN27GMrKiEvcLsSAxOun0dfOazaS3CKXhA62SniScuoBIdXS/fqrDYgHTssZVxc0pG0vY2GXTQQBAEAQBAEAQBAEAQBAKXiK1qlTLkUU1sbswCsd7sBqQPq6A85UyKTlVbG6qibQx1MBVetTLnTQgXPYFuZNHJHhvc1aZofpHTK4quoJXOQTYkXDU13tvz3nN1eScMmz5LOOulFNh2yIbkmzMCe7MTc+RF5Tlu9iV7s3r1f0wtCoFAA6ZjYbaohP4zu6dt4o2UJeNl9jdh4yn2j4ESY+SJOOSiAct9K/4n5pPbdk/wC1ZPucjU/NRKFwejqnl0o1/rvOxinH4+JJ8Q3Kk0+ifuZuJD5GkL6pow7CwDD4Sr2e3/F5pNbS4/WtiXUeVBfTk9OCKla/+SSPDKu0dSeHEl6T/dhpqc/5Tc/Vh8zV+0P1nnfxN859kXuzvJ+5us86XxALKj7I8BPSYPLXsV3yc/8ATQgYwm12NOmo7Tq5t4c5U7Rtxj9yTByyjQHpSwZhlAAykjUhrm412b4znRyOEdiz6G8egVG1Kq316p17bIg3563nX0dvHbK2bkvMY9VSDTVXH0lJysfsnbyMmm5LgjVEfhzLVqNUFEIV6lyoD5vpi43A6vxmmOpSuqMvYs5YNRAEAQBAEAQBAEAQBAEAg8Tw6Fc5oiqyiyrYHUnv5XkWWKq6symQUoph1+Vply/WqOtO6LblYbKOXvkKjHGu8jbkpvTnBhslddUdejYjvuabX7Ddh4lZDrYdUVNehJhl6GpYd+sytvoT4gBSR3EBT5nsM5s1smiwzevV+mWhUA26Y27uomk7und4olCXjZfY3YeMp9o+BEmPkiTjkogHLfSz+J+aT2vZX+05PucjU/NRK2liErMKdRSOjLsMtspAJJDL5STJp8ukxfGxSvrSW/Kv6GI5IZZdElVWMPh1ZjmqZhXDZbDXQ5ix5AqRaZzavLGEVCFSx1f3/wCTEMUW31PaXB5p4wOjIi9VKLgFrFztzGw7pvLRSxThmnLeU06XBj4ynFwS2S+5uPqw+Zq/aH6zifib5z7IudneT9zdZ50vCAWVH2R4CekweWvYrvk0H0wUftjHn0SC/ddv+eUp9o30xXuSYOWa5h2zHMAbZiQB9JiMiqO3S3mbcpR6bqK5LT2Oo8KwbYfCqgALqpYjkahux/1GduMeiFIpSfVKyrc5Wz06jCoqrmVmJNSo1iKZpk6adgFsw7DKr2dp7mxslGkFFlFhcnzJuT7zLsUkiM9zYCAIAgCAIAgCAIAgCAIBC4xSZ6Lql7kbA2JHNQe8XHnIsqbi6Mx5I7cbohRkOdiLLTAJe/YV3HfeRvPHppc/Qz0s94TAD9mFGuAQVIYchc3sD3cj3TfHCoVIN72jl3FFXN8m1wrfJVWKqzDvU7g6jlfewnKlGKm1HdF2D23N49XVUvh3YqVPTG4PIhEHunWwxrHFFCaqbNhxuw8ZS7R8CJMfJEnHJRAOYenmCqpizWVTlNiGAvYjnPZ/h/Vad6eWmyur/ucnXYsimskSgocUcMCbEcxlUXB31tO5n7HwzxVC79NynDVzUrZPr4jo0Rw6to2QBFF7k2O3VAB1HMicTTaR6jPPE4tbq3f0/wCS7ky/DgpJp/QrUxdV7ouuYWICLe3kNJ3cmk0enrJN1W+7KMcuXJ3Yrk6Z6CcMfD4frixc38tT+vwnge19ZHVaqWSPHodvS4nixqLNlnMLAgFlR9keAnpMHlr2K75ObesBicWU2U0kLNmC6XfqAk6X5ns8ZBrVtF+5Np6tsneg+GpPVu+joL0qehW2gzg8yL2tyvfXlFooQtv1NszdG5Y6jUJD0nsy/Rb2GHYeYPeJdyKXMWV1XqYeGv03yrUlXkpsCxtfM2YfRPLuF+c1x9/vNGXtsWUnNRAEAQBAEAQBAEAQBAEAQBAPIQXvbXtmOlAx4yh0lN0vbOrLfszAi/xhq0ZWzNM4ThkwNcnE16SnJlyLmdmBOhYZeqNDYa7nXtpYsSwNuUuSeUnNbIj+kHGf2Wk9XhlakLvnqUWS24AL0wcp+jcjvJltZ4NUqZHDA3Lc1yl6z8VoKlKi47s6n33I+Ehzwx5lT2J1pZLhl5wf1g067ZHoOrWv1WVhYb75TOdl0UYq1L+prKGSO7Rs+D4pRqmyVBm+qbq3kranylWWCaV8+xosi4JNWkrjKygjsIkSbXBuUfFPQDD1xmp3psRfuv8A88Z6jQ6zU4sacJfZlHLp8c3uil4f6tXL2r1Ooui25g6/82l/J2rnlfRFRb5ZBHRQXidm3YX0dw+FAFOmL9p1P/aee7SlN05SbZfxRUdkiWTznJSb4Jm6KrF+kOHpg9fPbfIMw/q9n4yeOml+bY0672irNSxfrOH+DhiR2u9v9Kg/jLsdBBeKRKsOR/oRKXrHx1V1p0xh0zEKCVaw72Zn0AHOdGM4QikkYela3cjecNxPCLmd8SHrMoVqopmwsD7Fl0W5J3MSz43taK8cUk7IvonwQrUWuKtN6a5wrISc7G6nMCOruSRcm8r4NP0zc7uyXJO1RuRF95cIAqgCwFgNhFA+wBAEAQBAEAQBAEAQBAEAQBAEAQDXPS7hBrKKtMXqUxYqN3Tcgd43HmOcq6rB8SO3JLjnTo0Z3NrgZgd7b27hznESadPkskSlhqQbqouV+VhYON9Dtccv5ZK5zrd8G1s9tw+mDnpoquNQRoD3G2mu01WWTVSexjqfqYcdUWojpmGq5kuQCGXl3EED3nskmJyhJNDoT5I3o/6cYqgVRz06aAKx64+y+/vvOhlw4sit7fqjE9PW8GdZ9G/SGhjE+SazqOvTbR0PevZ3jSWsUOmCSdopStOmXMkMGmel3ptRw+ZKQ6aomjBT1EJ0Ad+3+Ua+Eq6nBHI0pOiTFGUn3Tna8er42uv7RV+TF26MdWmLbdXnrbe8hy9OLG1jVFv+Hilb3ZZ9IKq5b3Damx2TYAkc2t8T2Tm7xdsVR6XA0aYv0aADUnKCfeZj4s5PkdTZ4w9FUJKp8o2rWtpfYE/RA28uc2lKUuXsZbbLTA4R69RaVP2m3O4UfSY9w+JsOczgwPLKlwRyl0qzpWAwi0aa00HVUWHae0nvJuT4zvRSSpFRu3ZImxgQBAEAQBAEAQBAEAQBAEAQBAEAQBANc9LMNiSBUoVHyqOvTQ2b7akanvW/h2GvqFkce4yXG4+poppK12uTckk521JOpvfe84kpzvvFmyLiqHNaoVtPaI1ttrvp2m82hP6o2TMlJy4BtkqAbbgj/cv4X5TDXT7GGqFCoAxQixN2A/uAPMc/M9kSTatBmLG4Ok/tplPKoBbXtuP1mYZJrhmVJnqruHzGnVTVaybgfWvzXkQb79msmw5p4pXHj6GkoKSpk+v6W4rE0+gqfJ5DkqtTJDVm5Kn1ARqbdu4E6GbWJQuC3f8AYhWm33exW18PTdQhAWkDdVGmcjsA1t8T+PLWSal1cssx7vBJoIiKcqBAO4DTt/8AMik5SfNmHbMdAl7sNA30ueUbBfeST385tLbYMxV3JsiEIg1zsdDrsoJ63bfbbebRVbvkytt2SKWHFh1iR3NYE8z1d/O8jlNmGybw2lVz5MMXFR/quw0HNzfRRc6nyuTaWNM80nUDSTVbnS+HUXSkq1ahqOB1nIAufAcuXlO3G0tyo3b2JMyYEAQBAEAQBAEAQBAEAQBAEAQBAEAQBAKLi/oxSrkuh6KodyBdWPaycz3ix75XzaaGTkkjkaNaxfovXp3ZhSKgXL57aDcsHAt7zKMtBJcS2JVlTNbq4QVLgKEsdHBsx71ta3ifdKrl8N1dk6dHzF0gE69RjaxBOXMD9YHSx75iEt+AmZ6S1LDMy+IFyfHUC/hNZON7GHRCxDZTmpuhIN8lwt/rAakXPlJY77NGy/Ur8Lj87OqLlufacgBEsoIPabKF07BJ54+lJs3caLnDAa5ailuZC3Pdz29wlScvqiJmPFoxKiowyXAsBoTyzAnUc7C/fNoNV3eTK/QyV8GXteo1uzTKe4hbG3nNY5On0ClRL4Zgmqv0aU0DcusozfZJtc928lx4nl8MjWUq3NiwPodVPzrpTHYnWb3kAKf6pah2fvc2QvMvQ2vhnDKWHXLSW19zuzHtZjqf0nQhCMFUSGUm+SZNzUQBAEAQBAEAQBAEAQBAEAQBAEAQBAEAQBAIXF+GJiafRuWAuGBU2II2Ntj4G4mk4Kapm0ZdLtGmcQ9FsRTvlAqr2ocreakj4EzmZNBJO4E8cqKcYFkNugdT9y9/gusrPBm+hJ1L6k3h3o3iahGROjT/ANwED/4r7Q8LWk8NHOfj2NZZIo+8W4PVwy3q1KQLaKql2YnwKgBRzJ+JsJmekWPeUjEcnU9iA/Bv2cYepfL01MtUbJuS7MGIGostRBYchsbSXNjj0xUtjdZOqy6X0WxLpmSpQIIupDuwPZbqj3zRdn/qR/FRVVeFVqR+Vo1M3bkLDyKXUCQT02VbJG/WnwMNwio5vTwz37chpjzLZQZiOmzS2oOaXLNj4Z6IMSGxL2sQQlMm9xqCamhFj9W3jL2DRLG+pvcill9EbjL5AIAgCAIAgCAIAgCAIAgCAIAgCAIAgCAIAgCAIAgCAIBixKsUYUyFaxyki4BtoSOYvMMI0PDcDxFfEZcSr9tWoxuCo+ijDQhtgBawJNgdJzlp8k8t5OEWXOKjsbX6RcK/aKOVLB061PkLgWy+BBI7r35S5mxLJDpIYT6XZR+iGDxSPqGp0dcyOPab+RTquupYaHvvcQaWGWG0uDfK4s3GXSE+wBAEAQBAEAQBAEAQBAEAQBAEAQBAEAQBAEAQBAEAQBAEAQBAPkA+wBAEAQBAEAQBAEAQBAEAQBAEAQBA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Сумський державний педагогічний університет імені А. С. Макаре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2667281" cy="20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data:image/png;base64,iVBORw0KGgoAAAANSUhEUgAAAPgAAADMCAMAAABp5J6CAAABXFBMVEX///95daLLa1jEbF7Ia1p+dZ5xdad0daV7dKDCbGGBdJvNala3bmu8bWeFdJmIc5bTaE6Pc5CKc5SVcorcZ0OicX6Sco69bWWzb2+rcHaZcoawb3OocHimcHuXcohrdazgZj5idrLmZDbkZTk+Z7TVaEuecYLrYzHu8fjVaEzunIP19/tcdrbq5+1phsLFY1DnxL5Ocrn79fOgsdfb4vB/l8rL1emJns1dfb6uvd2crta7xd9zjcXt1s+/YkJ/apHU2+w6ZLPSl4XYpZbGdVrKg3vNlI+qY2eagZtgaqXNiHL26ee7fX3dsKLr0Mi6UyzTmonMg2vvUgDVv8TytKHqi2zldU/kj3ftWR3su6/cfWTSWTfYfWfs0MzasKzEiIbVsbHFlZbn19m9lp3CqLKmgJCwl6nCsb6UgaDRytewpr2gk7C0s8uQkbeAh7a5TiL0j2vGsLmwKQC1QQWfqFEIAAAWmklEQVR4nO1di1vTyNfOrspNQRbxtuqCEiSSNiTpJemVlhaExpZWUKiKC11FykV/fvv/P893ziSZTNILbal00bw+C2TmzJnzzjln5iRlA8f58OHDhw8fPnz48OHDhw8fPnz48OHDhw8fPwNSgzZgUFj8RZmrc9VBmzAYVF8vDtqEweDt7v8GbcJAUNrdXRi0DQPB7MLC60HbMAgs7v6axKsLgNfqoM24dJTmnv2SxEsLz35J4tW5uV/R48bi3KxFfNCmXCqq07OzFvHdQdtyeTCq8++np23izwZtzuXASFUrk/Pz85T4T1eyimKwtoXYR3w8ODhYA6xeW5oEsMS3B21p3xCsfzk8XL/z15/Pn9998uTxw0ePHjy4dWv8/v3Ra9evX//95k038dKg7e0HhMzpycTy1NQf9+78RYjfBeJu5l7ic1f/NAuent0YGZu4fXvqDyB+xyL+pD3x3TeDNvuCEOtnw8MjN240ED/H41c80oOnMxtDw781I36Ox99e5UgX4jMzM8C7KfH2Hr/Se3ri6VOW+DLZ3O515vErvLWJWsAkPgQ5PjJydHxaN/H98LN5nLUm/mzh6jo8rANvIL4xc3ZaD4ue3tqn9sTfDsTmfkDQA0AcWEctzqph7MlytVqVUwa53nrcmvisMUjbLwRNAeJaVCAXam3/4NX4taWlmx92trerJTN/jb9bEX92dT9LEBRFCYXJj+LW4fMnD1/eGl/bAz+qJZluW0YL4lc4wTkuGjW/B0/u3fnz7pOH+zUgvVeeXCwxUbzflPjcT/ARSvB4YgqIf/4OXjb2x+8X1dQ2Q3zrZRPis1fZ3xbqN0ZuA/FPQDv46eHLjyqXK7Ln8/6DRuLvfwLepxtwazK1DkHOfXn+5HGNq92SXQIHDaE+PX21S3SC043hkbHlL/BTcP3e808c9/1xzSXQuLnNL17dgo0iCsXqyFgdfqpPTN35jl7fcksceIhPfvgJ3M0JT4H4DcJ7ZGIK/H66/Mktsf/IRXzpg9xU0VVDPADEg/BDdGgE470+MuUW2GJL1utLq3sDMbPvEBXwOPIOzgyPnMD18EjdJbD12ClZR0fXfppfeEkAcVLDaDPDN6BcT2zccN2o1OhNyvj91Y9XtzRvgBYInOJ3ASIeXS3NnLLdQftBxK3xV3s/wU7uIMLHyfdYYOaMw8ifCbLdcD9OHkS8/LvWbPQVhpAwv2uBGbxXEZSvbKR/tx89bTUb+1MgEkCHcwIfYhpV89HTo1dXM7cXKdqU10nFvE3Lsin+3XzYeNCX5N527OiHuvOhzi48M7HQ5tl/XDNDPCEwjZ8J8X/6Y8cbasbs5eyS6tu5WRNz7T708D5tAwQJ8Sd9MvMNNeOSHsWrb2ftGXe6Gxkkj5f7ld87NvHZyyM+bWK2PXGVwmpA4k9c+7lR2l58u7D7+vXr3YW3i9ulbhjsUDMui/j8tI22xKu7CxZeW3WpCqHOJLixDZwBlhT58W2144DYoWbMX1Il9G563kS3xLlPz+/SuqX0ZoEKMNid6/T31XeoGe96ptIxVKMkVyfnbbyryqWWHnKI79pU1M+2w1NvmrG2xBfP9Tqa8Y6aMYlm/DivG9WdF+/fv5+efkEBQQ8t71bkZpZWd63j5tmu14fqzq59FjXDQrvnzIa88o6YMe/YQcx4sdN5mnQOo/oBHD3ZHNCxIzeseJVy2/UYVHq7MNceC2+ac1DlnbZmfOgzd7X4rtVsdNaG5yhVym7Bbc32HD2IWmLubbNMlz+ca8a7Yh9jXr45efNcTL744La1+sxm4Sa+/awdYwcNz+FSH150YsfNfj3JMgodTGfOWWZXuzpnHzfPWOKLtPkczLkJqOWOzSj0Jd5TH5Z+7xRLq8yU8iylwLSW3zcwfG+ikTobQcZqF2Z86MMDrb3fr3eBpWsOR/m9fdy8dxqr0/MuTE9P7mzLqVSqVF2cnPd0TjrjjGtL3djx+4WfYO51NR+CGitPNxJPvX/BYnp+m/VNKjc/z3bPf6C8u7Vi6YLMU9e6xqid5zLdgSlx9Z1rB77Z8HG4Wp18wUrkrObR7u24ULSr96+NsgBa91dXmYbV1fujbpHRa2sNxOdt4jlmf5qcXGm2BxkVl4wpsuado5kZHlPvX+RYW3PPN7q2B5Wh6ky5BjVsTV71SFm7sUwZ2Lmacu29LX77wb17F4gmzwSrcg3scIxbBaOMvQZje+edGr3P4qO1hqu0xdJtfHQLmjxlug3bxCs36cZ782brJCwy+/ckiBku5aP2w/g12rRqLdlHt2DPwa7+Pe7g/hoNzFXaSBe1tnqfFbWI053GHMpulG233dySg1VkyOhepbd3a7Rx1W4yWNHxv3sN9j1GyfhHp70JcU5dY2RNlzcQX71Od56lttWVKjNQDZbMmkOmCXGO+8ja3OvO/vctivEDpv0VbWbSSGWkb5FVkilPk7ix5Gy53eTfR0Yx68Q12vqKkT4YZ6R7IA2o3Xpg4xbLG4g3bX5A5W89QPv26DZrVjUfmY2niyBUWb1sxwE141XTZujo7dOa/QcOXAfPK9rsIl5zxF/ijHt0xxvF4aqzJ452cxtRe+nodRE5oM0u4gZj9n53jCm/RxZe7jfvcBMHS+wBZMY9mpuEOJOqq93sOvuO1hbTuYlz+y8fNe/oECod/+il29BXtMNtSc0ZgZ+V7NFsI5vdPr1kN8rzzThwzHBHrtPh5tfa8M5Qe/TQwiPPRx+v7B4PcbDR7nhosMTHkTiz+XVz12g8dGZz03Bm8zj2H8fyXpJ86yGFZ/hj2uFZkX1nCBKnyfkSf6WT7gy3ujpfDUfnvocf7Xjs7qg5Q3r5UPb7YwqPh5wOD/Etp6fmJW70uOXUHJ0eFv84Pe4Ow+n43s1UFj49ofB46C7t8BA3nCFbSJymmoGZQ6+6csOWozPo7vmHdtx1d6jOEM/vW3UER+9nT8/nVsSZGYHcFk01Qvwlveoq8RjinvXvwcCO8OmujQa9tKeBOO3ZcqWa4doyunoitkVVNhDvwMBePP7p7nMLDXrtjgbidAgh/thed9wkmPzv6ozZcnQ2ED/fwJ6IP6d6PTNSvc89xGu0A3+Js+bKztYh2x5bjk5PivzjGOjuUB0DeyH+3R78p3dGR+9hOyNrTpAGXSHbVai7F5PFYSviNTDZQi+7+tafFJ4ZP9MOD/FPzpCgaxmCuAw0/rra3IKOTo/7DmmHh3hryztC7S8KD7/PLTpUp+NzI/GWnmuPIKPUnSOHTgfXouOvnm7P7jhwn6DrtN1NvH7H1VF3+T9I48SbIOfg0NFab9Gx7moPMoZ3NVMjv3tf3B33mhP3DKg7C48Lx3iuye8FtcYXOpuHICV+z93+qdWATlG/58Dl8nXafNhOngmAIOfyXHdJzqh1ufyQNq93JN/5jH84WGedtE6bD1uJYwOzEEH3ZXexvs4oZh1w6J7OgthKvAscTlENUyesJXb7FMMguM5Ik9So02tCnPVEVwZ9YRSvMyOpeVMs8RNGursFZrhMMThxfH7kNDqyR4zsbSJbpyYsE3MdD/3RlUXibUb1kcP8xGl0ZE8Y2akeHQ6qbzM4oglzRNso8ToruWzuhfVl2wCTeL1Xk74ss9qpGY51lHj9iJU8aa6uAwTZGSeWT+oe4hOmarF+5BI8Ei3idCUIT3GZYd7Nxi4eTbDLelQ3B5/QVot4/WTZJdizw3GtJ1iMHR3Xg8HgEW04EYLB+vGER8panzpttkw4dpZn+bgt0yAD1DTmmmB5As0QTmjDURDNOPJInbab4jycjHmw7L6caGgZoxPWaY9FPMia1Y65s7ITY0TutGESMnUbw8bGeg90hDA2cqM7jDh5T4eOWEF3zBrWmrlrtc3f+j7p2owxoaX+jhC80d2UI2d0aCNxwb1CzU0TjpgZR+zwOevSjBsXSHDKvBswp179NxvDthX1EZdxzQqrOrvSIzfsZvGkKzMuzhs8cPZbxxg+Znbr+rDdPETNOHHLn4W9y3zsFsjQHvF4+LeOcXbBOLdwOjT8G/w7DyDhcmF9yO5xiIvDLvOHh85OHd+I9RN395BrY64Pd2AEygxdaD9nETwbGjp3wqGhY/c612eGLGw45MINo4aGz05PE4nTs69DnlmGztxmCMcdmXHWhzCnyJwNnYeG+aIbMxYY4hAHzUDel+PF14YqJ9iBGZk+0kaEQ0OERDObofW0cZmbE+cStPkcfG2WqMHTtmaEvJtGf7gnzr7ObGywhuPV11CiaXAxxMPN29tho9HfFoKJUFMzzhI/hLUNMRj+Sic8Cwqti+7oxlMLbuJcZuZ86hvx9tW8KATPnNgIB7t6qNMrvj61JnyqtROLBmziiscVQY2uSSvEzjdDo2Z8vQibLvCVmhdvJ5ZRAhaUhmxNBAJtWAeSnQRtnMpfFvGEYhuYaScmSjbvSGOnEAq0giJFOzIjY6+dkuiFRS+ImwYGzpkwLCkEyaZ1lBBKKkoj60Ak0Wm+JgLm+LZx11+EE4hzCwUhimLRVkTETFwKKBZ7skR6MtbNzhwkZvzQvfyHIRyNxSNJSZKSWjyR6U+J7cOHDx8+2iMmZX6g9kRHhVqHELUkpyX7UroLoYiuSFrsh90HRLIdVOadQpR4UWqskXtAVOEVHf7x+o86ZcXOStTLhqLEuDifETWe3ItF9IBOHCRG4DqEQZWQYlif4ptuINAAWMqGJcuNpIVUreFkQA+JtInOkIhk4GtGSmAPaYlJgSRZjWhS1zWy4EJcD0RISpjXMRyTgBQUmTHYBor6EkBhHriF+DAXVnRCPBaTeGQmKBLHSQoQCSsBqN+zaKkASaGTl/2EeeueFfJE0SUBB+ghjY/ZTTqdwhwaxYBPKtgQ4vWIoiCLWCSUJC+PEiNKPGSOIbV/jMcxMRgJgU2U8HrSHBPN9qV4D/MRziQeIBOIUB0TUwRdysTNN1ppfNSaPgx3YlGTOBTeEfMuJmKmXIiPhcOK6R5JYvImREhEeS0aJQvJYVYlrHs6IUbUZZRkOKxlcRTc9XAxxSTOh6IJHWcWedCYQFtBUX/uWhS46wPiVqiHs0pSV0ziSpZPWoujRYkrwb64TZyXQklz14oQNpwGXobANYnrjcQVJZtVUFTAmQTTvdEsTx5jJHgcrJvEFbylwTEJhYd+hbMCzBzTL+JgkEQCWApbRkZtj4eT1vYZUZLmUxbkbxOPg9c1hniIZIjYkjgfz2SIx4n3oiQ2RE6E0IG2DFl2MliRYrwWtzwey0SJxwVzTD89zoU1SMmAFDL3FF6LSYQP5njUSuQobwZmJonrkjWJJ2MR3vI4GRrm9VAsbka/3ow4yXGy+fHJuE5cGo8nQiQKREj1WEgziXNRkt2uHMcxASXaT+JomvPUTOP5GGzy6PEkhq/ZIfHm6wp5TYRwR7rgKMXaXjXddHNGglg2ibtz3LQXh0XMLS+mZ83HMDEIf538JGjZLElhTseTJEb2sQSMFJO6pcUaE1XYN6n9YOjSJTzmvJQnqd1AFBLe2qvNU+eWEATQRK8SVlUjdqeJ6BAv6YFGWOE9xbGgdx9toqSLTOpnrRiKSN2wCOlR2Cb6U7J2gIy35hSUHoqnuEbffsdhmWJ+170P5dtCy0bjEVZN7xAFBHwPhxkLhLDAdtIG61KQEtaFaIa9GXyiqUKw/EE6zQ3f/CMTNEFgHNRnpFGgetl5zJlFdiy5FsNcb3nWiJAuSXpAgINGUSKWRkELKIRaQsde+AFOHxLduqRLWFHj3CEJKo4ELIKGLyuFRqjLlAjYLZl6wtgRgbpXgPoU1WV0K05AUIIyV8Hb1QgWqFGYRsKzIQTzkA+XIljOwIwC2IWbeQZmhuEhPcxlAn3Z1WNwiifB3EQGClRLYxLOaAWPtBCfjOg8fpeggo/hGRsNWWd7gpcSWJqTKjWUzcA5rsS1bBKFTOJw9mMxAEd0JKRAUWwWABzWZpqmBOIRPL6kAKnMcR4R67cYqd0FqCWSMBHchGrmWF7SoEKOZ8P9qtXtszqjaTGLEinfBXyerfECF+E5Uccagwc+4LmQdVRjoYZFSRg8A3caGY4UW9EECMHhnMS7HimGZUoG1WHVEbUWllQguFy415EaLw7UIkCcVIoKtGARgbVhNKvhEtOxcbIGfSOewZJRCkXMCtQqHxGRrIjEoXrlTIOUQDJpbWxhPQClLhKHGh3jQ+OtTULREzHgFYZbNLSRGIq1tkMcvuNtANbBhDjenQBx2PVFLHfDJFqQeALDLPMjicfAfzZhUhcnICshSDnicXRohreiWLcKNciDpBnqgoC1HrnNikDWoFBAhyI8Sc4vUoyHaJFPIgrCIikKAcvj1jy4yFEMFJGQI3cDGGZxZ2x/iWM2R7O6BtuIuaXGeUWCW0fYlDBDs9gLzsNIht0ryUum+VBjY2FDc1xU4A4L0xiEIDVJRwLXMo6jIVlojusgiHfsyEBXBEFDlRhdYZ6H4IEU0uFLGMNcw7E6Hav1M8cTGrkvjESiUfupYFSLwD2LoGFPjNytxiNESgPEzNUJaRAFWpQT4jFLhxiKaOTOQ9PwXkXQYiglmOrwgYZmfQopxGG30+MRzJlQXLTnEc15MmhMDMeTg8U1NgHqqJqrCSV5vsxPiV+WeFYatAUcV1opFJv8b5GpFYDMcTJ+XylyMr6/zzDfntdMnkC2X0ho5NhmVS4Uqs7/Tycb5K6sn69f7AGFdDmXzzcykdO5Yn6F43LpMghUOGMTVmElj11qpdV7lgpF64fyN4aVWknnYA7askLebVXMD5S4nEYShQJHrGBMKYJ1uRXzP66MF2nOSDf5Uy+GYQ1kBhvpdNG5yuG6qnkaBCub0Jn6hsTJYHu0Sv5WHPxnrquRYvtskX6tFjUnDT+sVLgyvr2mAPzKZYs4ugd9pKZl6CfYTHGYBdxKikulK2mQ+pbi1G8GV7G0lQupTcdCdhEI8fxmyUhjCFQqFRz5f7DOFVBVSIMD8oXNNEzArYDmFFeFGMthn4FGyHkI0P4Qp0bJaZgzxeU2S1wZ58WodREHiU0rxNOOXL5oGHCZllUjTYmrpIPO8c0TJyuFUjpflvP4njYDFlj9VzXyMrof+cmbBkaXnDYMYAxSKpiQyhsk3EDkW398XiELCFGl5kslXN18vpxP46XsJc6lC/ZqpWw5NQ1Og/UC/+U3KfFiWi6tOClsLq5BNwbQBr0y8fhKHoh/I1FTyq8UQDN4gDP+5crpQqUCPt7M52HeVDqPIQkeL2z2h7gMngOWK5jU+SpGeCltABMVcz9XZokb32zToa+cM+XSZltaNhiPp/OVfGWTvvKpiEJq2slxCGgDfVlKk8VV/zWKsOYVmcwq59EqjH1iH7i6jB5PoSFpEOmTx7nct3zlWwWVbabha3kFbUwZ+U1wZRomMolXOLVMHU5y3JQDE8s5OOMwU6nHi5tEcRq5EfkyzlHAjZxcFiomJdX4lsulKyrmOEReLl2swITyZqUAi6bm88WVKlkGkuMqBk4hX6xs9utvaRnFoqmqgFGfQg/KaipdxNfMwdaXwk78UnTOXVk15fAV+TA8RY5mbC0R/5tfVUh72+kpIsSlzGuikjNK2C6roLaKb9kGBTkDJOCcIXWCKudAI5EqoTIUUatFo9Tvv6aFHnNWI0dYFgfwl8owxy8T5X6dExeFvHm586n/lb/Q9Z8xxIcPHz58+PDhw4cPHz58+PDhw4cPHz58+PDhw4cPHz58+Piv4/8BC2XbvoxJLHU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З В І Т ЛЯННОГО ЮРІЯ ОЛЕГОВИЧ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Теорія літератури 7 кл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21088"/>
            <a:ext cx="3416800" cy="202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8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ниги с продолжением: топ-10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/>
          <a:stretch/>
        </p:blipFill>
        <p:spPr bwMode="auto">
          <a:xfrm>
            <a:off x="-20552" y="0"/>
            <a:ext cx="5789676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Міжнародний день дарування книг: що рекомендують почитати львів'янам |  Нов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52" y="4035525"/>
            <a:ext cx="9114304" cy="2965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6600" y="-2240"/>
            <a:ext cx="4607400" cy="55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дисципліною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покликаний формувати в магістрантів уміння порівнювати,  критично осмислювати науково-методичну та загальнонаукову інформацію; пропонувати шляхи вирішення досліджуваної проблеми, аргументуючи власну позицію.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дисципліна має сприяти формуванню умінь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 компетентного спілкування з широким колом фахівців у галузі професійної діяльності, ефективної взаємодії в команді, у професійному колективі.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Что нужно уметь, чтобы делать презентации делать в PowerPoint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6"/>
          <a:stretch/>
        </p:blipFill>
        <p:spPr bwMode="auto">
          <a:xfrm>
            <a:off x="2987824" y="1483664"/>
            <a:ext cx="6026417" cy="4941168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4320480" cy="4201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мають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знати: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етапи розвитку теоретико-літературознавчої думки; методологічні засади інтерпретації художніх текстів; визначення засадничих понять (поетика, стиль, автор, художній світ, твір, текст, дискурс, неавторське слово, дискурс тощо).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асшифровка фокус-группы - Фрилансер Екатерина Шуклина KaterinaSheba -  Портфол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568"/>
            <a:ext cx="5080226" cy="4392488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88640"/>
            <a:ext cx="4752528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мають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оперувати поняттями сучасної літературної методології; дискутувати навколо теоретичних принципів аналізу літературного твору; активно сприймати твір, розуміти його в контексті розвитку світової культури, філософської думки, з позицій духовних прагнень часу.,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спроєктовувати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набуті знання з теорії літератури на твори, що вивчаються в школі.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683" y="980728"/>
            <a:ext cx="86409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навчання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проблемний, дослідницький, частково-пошуковий,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-комунікативний (презентації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технології  навчання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теоретико-інформаційні (усний виклад, бесіда, розповідь, пояснення, обговорення), пошуково-творчі (аналіз ситуацій), самостійна робота (письмові роботи).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МБДОУ «Детский сад № 14 «Бералла» - Офици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0" y="4685897"/>
            <a:ext cx="8244408" cy="21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аклейка узор PNG - AVATAN PL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387424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sd.multiurok.ru/html/2018/05/28/s_5b0b526d410fa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навчальної дисципліни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Сутність мистецтва і специфіка художньої літератури як виду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Теорія літератури й методологія: моделі осмислення 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. Теорія літератури й актуальні підходи до вивчення літератури в школі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Шаблоны презентаций PowerPoint в 2020 г | Презентация, Бизнес-советы,  Бинокль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2333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Темарій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практичних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аспекти вивчення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літературознавстві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шляхи застосування в шкільній практиці вивчення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Архетипна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критика К.-Г. Юнга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Компаративістські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моделі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художньої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Текст, контекст,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підтекст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 образ у літературному творі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608" y="764704"/>
            <a:ext cx="2855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УСПІХІВ!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Гифка, гиф анимация, gif - Сердце машет руко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Лучшее сочинение на тему «В библиотеке» / Litf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Лучшее сочинение на тему «В библиотеке» / Litf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Лучшее сочинение на тему «В библиотеке» / Litf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Лучшее сочинение на тему «В библиотеке» / Litf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Как в XXI веке заставить человека начать читать книги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7" t="9574" r="19153" b="4248"/>
          <a:stretch/>
        </p:blipFill>
        <p:spPr bwMode="auto">
          <a:xfrm>
            <a:off x="3347864" y="2945878"/>
            <a:ext cx="5872427" cy="3912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307975" y="160338"/>
            <a:ext cx="4896544" cy="511256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5546" y="600610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Обсяг навчальної дисципліни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кредитів – 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 – 22 год.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– 24 год.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 – 4 год.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робота – 100 год.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контролю – залік.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00" y="692696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розширити уявлення про мистецтво, максимально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спроєктувати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знання з теорії літератури на твори зі шкільної програми, ознайомити з актуальними поняттями сучасної літературної методології, ввести майбутніх вчителів у широке поле дискусій навколо теоретичних принципів аналізу літературного твору, дати можливість майбутнім фахівцям продемонструвати набуті знання в оцінці конкретних літературних творів у аспекті їх жанрового змісту й форми та стилістики.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сень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894" flipH="1">
            <a:off x="6433506" y="4637837"/>
            <a:ext cx="2602006" cy="278252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Осень - презентация, доклад, проек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6282" flipV="1">
            <a:off x="128554" y="-185306"/>
            <a:ext cx="1243292" cy="132954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3562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формувати інтерпретаційну свідомість, критичне мислення здобувачів; формувати якості культурного читача, вдумливого, уважного поціновувача твору; навчити критично сприймати наукові публікації тенденційного характеру; сприяти формуванню філологічної компетентності майбутніх учителів-словесників;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  увагу магістрантів до важливих властивостей літературного твору та його функцій, навчити застосовувати набуті знання у шкільній практиці.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4" name="Picture 18" descr="Download Manuscript Gold Ornament Corner Mosaic Illuminated - Золотые Узоры  Для Фотошопа - Full Size PNG Image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-138600"/>
            <a:ext cx="4176464" cy="24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Download Manuscript Gold Ornament Corner Mosaic Illuminated - Золотые Узоры  Для Фотошопа - Full Size PNG Image - PNGk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08520" y="5445224"/>
            <a:ext cx="2438109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5" y="1052736"/>
            <a:ext cx="381642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03195"/>
            <a:ext cx="3528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uk-UA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ru-RU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35069" y="1052736"/>
            <a:ext cx="3816424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3997" y="1104633"/>
            <a:ext cx="3748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</a:t>
            </a:r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endParaRPr lang="ru-RU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132856"/>
            <a:ext cx="8064896" cy="37436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8" name="Picture 34" descr="Книга и пер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5667"/>
            <a:ext cx="3001945" cy="300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сё деревянное - картинки для презентаций | Нач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05" y="3356992"/>
            <a:ext cx="2167173" cy="104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Анимашки на тему &quot;Школа&quot;. Обсуждение на LiveInternet - Российский Сервис  Онлайн-Дневников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48" y="2300754"/>
            <a:ext cx="1725825" cy="2936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chemeClr val="accent4">
                <a:lumMod val="40000"/>
                <a:lumOff val="60000"/>
              </a:schemeClr>
            </a:gs>
            <a:gs pos="36000">
              <a:schemeClr val="accent5">
                <a:lumMod val="60000"/>
                <a:lumOff val="40000"/>
              </a:schemeClr>
            </a:gs>
            <a:gs pos="61000">
              <a:schemeClr val="accent5">
                <a:lumMod val="40000"/>
                <a:lumOff val="60000"/>
              </a:schemeClr>
            </a:gs>
            <a:gs pos="82001">
              <a:schemeClr val="accent5">
                <a:lumMod val="20000"/>
                <a:lumOff val="80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Электронная книга для фанатов чтения / Хаб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16063"/>
          <a:stretch/>
        </p:blipFill>
        <p:spPr bwMode="auto">
          <a:xfrm>
            <a:off x="5796136" y="2210584"/>
            <a:ext cx="2709071" cy="341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сё деревянное - картинки для презентаций | Начало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30977"/>
            <a:ext cx="1421528" cy="6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Эврика лампочка идея мультфильма | Бесплатно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r="8066" b="6205"/>
          <a:stretch/>
        </p:blipFill>
        <p:spPr bwMode="auto">
          <a:xfrm>
            <a:off x="611560" y="2202576"/>
            <a:ext cx="2817472" cy="341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532693"/>
            <a:ext cx="445518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31704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Ідеї теоретиків літератури,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філософів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0072" y="836712"/>
            <a:ext cx="3713600" cy="859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91629" y="1062591"/>
            <a:ext cx="278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Художній 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твір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8 книг, которые должна прочесть каждая женщ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20" y="3284985"/>
            <a:ext cx="6376780" cy="358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0" y="52634"/>
            <a:ext cx="6516216" cy="4188440"/>
          </a:xfrm>
          <a:prstGeom prst="foldedCorne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2634"/>
            <a:ext cx="6372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Унікальність навчальної дисципліни.</a:t>
            </a:r>
            <a:r>
              <a:rPr lang="uk-UA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систематизації й узагальненню знань із теорії літератури,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проєктує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набуті знання на шкільний курс вивчення літератури (письменників, твори), пропонує ознайомитися й апробувати корпус знань про сучасні методи та методології аналізу літературного твору, що урізноманітнюють підходи до сучасного аналізу літературного твору в школі. 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вивчення дисципліни формуються такі загальні компетентності здобувачів.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та розуміння специфіки професії і предметної галузі, основних концепцій, базових філологічних понять. Здатність діяти на основі принципів професійної етики, дотримуватися правил академічної доброчесності. Здатність цінувати різноманітність та мультикультурність світу, керуватися у своїй діяльності сучасними принципами толерантності, діалогу і співпраці. Здатність працювати в команді, генерувати нові ідеї,  мотивувати колег (учнів, студентів) на досягнення загальних цілей. Здатність здійснювати пошук, оброблення, аналіз, систематизацію, критичне осмислення інформації з різних джерел; навички використання новітніх інформаційно-комунікаційних технологій. Здатність діяти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свідомо, дотримуватися трудової дисципліни, планування та управління часом. Здатність визначати, формулювати та розв’язувати складні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-педагогічні проблеми,  які вимагають інтеграції знань та практичних умінь з різних наук. Здатність спілкуватися державною мовою, уміння правильно,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ясно будувати своє усне та писемне мовлення. Здатність спілкуватися іноземною мовою, використовувати знання іноземної мови у професійній діяльності. Здатність учитися, готовність до самоосвіти і самовдосконалення впродовж життя, постійного підвищення кваліфікації, брати відповідальність за навчання інших.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128" y="260648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вивчення курсу формуються професійні компетентності здобувачів.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 науковим інструментарієм у галузі філології, проблемно-пошуковими методами для проведення досліджень у галузі філології та методики навчання української мови та літератури, англійської мови. Уміє застосовувати раціональні прийоми пошуку, відбору і використання фахової інформації з різних джерел, 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цифрових для розв’язання  проблем професійної (освітньої та наукової) діяльності. Уміє аналізувати, порівнювати,  критично осмислювати науково-методичну та загальнонаукову інформацію; пропонує шляхи вирішення досліджуваної проблеми, аргументуючи власну позицію. Здатний діяти на основі принципів професійної етики, дотримуватися правил академічної доброчесності. Бере участь в різних формах наукової комунікації (конференції, круглі столи, дискусії). У професійній діяльності керується сучасними принципами толерантності, діалогу і співпраці. Уміє будувати і втілювати ефективну стратегію професійного саморозвитку і самовдосконалення.</a:t>
            </a: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429</TotalTime>
  <Words>839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32</cp:revision>
  <dcterms:created xsi:type="dcterms:W3CDTF">2020-09-20T10:53:51Z</dcterms:created>
  <dcterms:modified xsi:type="dcterms:W3CDTF">2020-09-20T18:19:19Z</dcterms:modified>
</cp:coreProperties>
</file>