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86" r:id="rId3"/>
    <p:sldId id="485" r:id="rId4"/>
    <p:sldId id="488" r:id="rId5"/>
    <p:sldId id="491" r:id="rId6"/>
    <p:sldId id="489" r:id="rId7"/>
    <p:sldId id="487" r:id="rId8"/>
    <p:sldId id="387" r:id="rId9"/>
    <p:sldId id="492" r:id="rId10"/>
    <p:sldId id="357" r:id="rId11"/>
    <p:sldId id="493" r:id="rId12"/>
    <p:sldId id="462" r:id="rId13"/>
    <p:sldId id="451" r:id="rId14"/>
    <p:sldId id="464" r:id="rId15"/>
    <p:sldId id="477" r:id="rId16"/>
    <p:sldId id="453" r:id="rId17"/>
    <p:sldId id="382" r:id="rId18"/>
    <p:sldId id="494" r:id="rId19"/>
    <p:sldId id="495" r:id="rId20"/>
    <p:sldId id="496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457" r:id="rId29"/>
    <p:sldId id="505" r:id="rId30"/>
    <p:sldId id="506" r:id="rId31"/>
    <p:sldId id="504" r:id="rId32"/>
    <p:sldId id="420" r:id="rId33"/>
    <p:sldId id="440" r:id="rId3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69" autoAdjust="0"/>
    <p:restoredTop sz="93823" autoAdjust="0"/>
  </p:normalViewPr>
  <p:slideViewPr>
    <p:cSldViewPr>
      <p:cViewPr>
        <p:scale>
          <a:sx n="90" d="100"/>
          <a:sy n="90" d="100"/>
        </p:scale>
        <p:origin x="-109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9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8E0B1-5518-4310-89F1-66D3418C5921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F10C2-D10F-4DD5-992D-149CFC8B2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1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9ABC-0F8D-427B-98A1-DE2A3B4AAF46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EC13-26E0-4FB4-B2EC-7137BD2D6E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8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0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1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8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8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8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9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3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9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AD29-5A4A-4754-9488-241D848629B5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1FB0-683B-4F3E-BF83-E450E4A164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8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ctpd.sspu.edu.ua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73869199650690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8851" cy="2882751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/>
              <a:t>ФУНКЦІОНУВАННЯ РЕСУРСНОГО ЦЕНТРУ </a:t>
            </a:r>
            <a:br>
              <a:rPr lang="uk-UA" sz="2800" b="1" dirty="0"/>
            </a:br>
            <a:r>
              <a:rPr lang="uk-UA" sz="2800" b="1" dirty="0"/>
              <a:t>ПРОФЕСІЙНОГО РОЗВИТКУ ВЧИТЕЛЯ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/>
              <a:t>У ВИМІРАХ ПОЛЬСЬКИХ ОСВІТНІХ ПРАКТИК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ru-RU" sz="2800" b="1" dirty="0">
                <a:latin typeface="Century Schoolbook" panose="02040604050505020304" pitchFamily="18" charset="0"/>
              </a:rPr>
              <a:t/>
            </a:r>
            <a:br>
              <a:rPr lang="ru-RU" sz="2800" b="1" dirty="0">
                <a:latin typeface="Century Schoolbook" panose="020406040505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err="1" smtClean="0"/>
              <a:t>Олена</a:t>
            </a:r>
            <a:r>
              <a:rPr lang="ru-RU" sz="2400" dirty="0" smtClean="0"/>
              <a:t> </a:t>
            </a:r>
            <a:r>
              <a:rPr lang="uk-UA" sz="2400" b="1" dirty="0"/>
              <a:t>Семеног,</a:t>
            </a:r>
            <a:br>
              <a:rPr lang="uk-UA" sz="2400" b="1" dirty="0"/>
            </a:br>
            <a:r>
              <a:rPr lang="uk-UA" sz="1600" b="1" dirty="0" smtClean="0"/>
              <a:t>д. пед. н., проф., завідувач </a:t>
            </a:r>
            <a:r>
              <a:rPr lang="uk-UA" sz="1600" b="1" dirty="0"/>
              <a:t>кафедри української мови і літератури, </a:t>
            </a:r>
            <a:br>
              <a:rPr lang="uk-UA" sz="1600" b="1" dirty="0"/>
            </a:br>
            <a:r>
              <a:rPr lang="uk-UA" sz="1600" b="1" dirty="0"/>
              <a:t>Сумський державний педагогічний університет</a:t>
            </a:r>
            <a:r>
              <a:rPr lang="en-US" sz="1600" b="1" dirty="0"/>
              <a:t> </a:t>
            </a:r>
            <a:r>
              <a:rPr lang="uk-UA" sz="1600" b="1" dirty="0"/>
              <a:t/>
            </a:r>
            <a:br>
              <a:rPr lang="uk-UA" sz="1600" b="1" dirty="0"/>
            </a:br>
            <a:r>
              <a:rPr lang="uk-UA" sz="1600" b="1" dirty="0"/>
              <a:t>імені </a:t>
            </a:r>
            <a:r>
              <a:rPr lang="uk-UA" sz="1600" b="1" dirty="0" smtClean="0"/>
              <a:t>А.С.Макаренка</a:t>
            </a:r>
            <a:br>
              <a:rPr lang="uk-UA" sz="1600" b="1" dirty="0" smtClean="0"/>
            </a:br>
            <a:endParaRPr lang="ru-RU" sz="1600" b="1" dirty="0"/>
          </a:p>
        </p:txBody>
      </p:sp>
      <p:pic>
        <p:nvPicPr>
          <p:cNvPr id="7" name="Рисунок 6" descr="Ð¡Ð²ÑÑÐ»Ð¸Ð½Ð° Ð²ÑÐ´ Ð¡ÑÐ¼ÑÑÐºÐ¸Ð¹ Ð´ÐµÑÐ¶Ð°Ð²Ð½Ð¸Ð¹ Ð¿ÐµÐ´Ð°Ð³Ð¾Ð³ÑÑÐ½Ð¸Ð¹ ÑÐ½ÑÐ²ÐµÑÑÐ¸ÑÐµÑ ÑÐ¼. Ð.Ð¡.ÐÐ°ÐºÐ°ÑÐµÐ½ÐºÐ°.">
            <a:extLst>
              <a:ext uri="{FF2B5EF4-FFF2-40B4-BE49-F238E27FC236}">
                <a16:creationId xmlns:a16="http://schemas.microsoft.com/office/drawing/2014/main" xmlns="" id="{81430E46-7B15-4E80-8F93-F0A17AE633D9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34" y="188640"/>
            <a:ext cx="21930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1523AB-2B27-4A22-8E61-BC83F1E8A818}"/>
              </a:ext>
            </a:extLst>
          </p:cNvPr>
          <p:cNvSpPr/>
          <p:nvPr/>
        </p:nvSpPr>
        <p:spPr>
          <a:xfrm>
            <a:off x="755576" y="28288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5" cstate="print"/>
          <a:srcRect r="1756"/>
          <a:stretch>
            <a:fillRect/>
          </a:stretch>
        </p:blipFill>
        <p:spPr bwMode="auto">
          <a:xfrm>
            <a:off x="214282" y="0"/>
            <a:ext cx="4214842" cy="13483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9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76672"/>
            <a:ext cx="6858000" cy="552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5512" y="3483305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Фахові, мовно-літературні </a:t>
            </a:r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743" y="1010586"/>
            <a:ext cx="5319116" cy="715770"/>
          </a:xfrm>
        </p:spPr>
        <p:txBody>
          <a:bodyPr>
            <a:no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Напрями діяльності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ресурсного центру </a:t>
            </a:r>
            <a:br>
              <a:rPr lang="uk-UA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(надає можливості фахового спілкування у т.ч. через мережі, інтегрувати елементи формальної та неформальної освіти)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91955" y="427143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Фестивалі учительської 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8800" y="2697281"/>
            <a:ext cx="1728192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Фахово-методичний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6290" y="269728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Дослідницький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085" y="2048844"/>
            <a:ext cx="3446638" cy="5400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Напрями діяльності центру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6290" y="3483305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Лабораторія академічної культури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6199" y="3483305"/>
            <a:ext cx="1728192" cy="6480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Інтердисципл</a:t>
            </a:r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тренінги,  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майстер-класи, </a:t>
            </a:r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практикуми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6290" y="427143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Лабораторія «</a:t>
            </a:r>
            <a:r>
              <a:rPr lang="uk-UA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Медіакультура</a:t>
            </a:r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вчителя»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46199" y="4269329"/>
            <a:ext cx="1828373" cy="6480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5512" y="2697281"/>
            <a:ext cx="2052228" cy="648072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Культурно-освітній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82341"/>
            <a:ext cx="66271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u="sng" dirty="0"/>
          </a:p>
          <a:p>
            <a:pPr lvl="0"/>
            <a:endParaRPr lang="ru-RU" u="sng" dirty="0" smtClean="0"/>
          </a:p>
          <a:p>
            <a:pPr lvl="0"/>
            <a:endParaRPr lang="ru-RU" sz="1400" b="1" u="sng" dirty="0" smtClean="0"/>
          </a:p>
          <a:p>
            <a:pPr lvl="0"/>
            <a:endParaRPr lang="ru-RU" sz="1400" b="1" u="sng" dirty="0"/>
          </a:p>
          <a:p>
            <a:pPr lvl="0" algn="just"/>
            <a:r>
              <a:rPr lang="ru-RU" sz="1600" b="1" u="sng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6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uk-UA" sz="1800" b="1" dirty="0"/>
              <a:t>Сторінка  ресурсного центру професійного розвитку вчителя української мови</a:t>
            </a:r>
            <a:br>
              <a:rPr lang="uk-UA" sz="1800" b="1" dirty="0"/>
            </a:br>
            <a:r>
              <a:rPr lang="uk-UA" sz="1800" b="1" dirty="0"/>
              <a:t> і літератури</a:t>
            </a:r>
            <a:r>
              <a:rPr lang="ru-RU" sz="1800" b="1" dirty="0"/>
              <a:t>  </a:t>
            </a:r>
            <a:r>
              <a:rPr lang="uk-UA" sz="1800" b="1" dirty="0"/>
              <a:t>на сайті </a:t>
            </a:r>
            <a:r>
              <a:rPr lang="uk-UA" sz="1800" b="1" dirty="0" err="1"/>
              <a:t>СумДПУ</a:t>
            </a:r>
            <a:r>
              <a:rPr lang="uk-UA" sz="1800" b="1" dirty="0"/>
              <a:t> імені А.С.Макаренка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u="sng" dirty="0" err="1">
                <a:hlinkClick r:id="rId3"/>
              </a:rPr>
              <a:t>http</a:t>
            </a:r>
            <a:r>
              <a:rPr lang="uk-UA" sz="2800" u="sng" dirty="0">
                <a:hlinkClick r:id="rId3"/>
              </a:rPr>
              <a:t>://</a:t>
            </a:r>
            <a:r>
              <a:rPr lang="ru-RU" sz="2800" u="sng" dirty="0" err="1">
                <a:hlinkClick r:id="rId3"/>
              </a:rPr>
              <a:t>rctpd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sspu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edu</a:t>
            </a:r>
            <a:r>
              <a:rPr lang="uk-UA" sz="2800" u="sng" dirty="0">
                <a:hlinkClick r:id="rId3"/>
              </a:rPr>
              <a:t>.</a:t>
            </a:r>
            <a:r>
              <a:rPr lang="ru-RU" sz="2800" u="sng" dirty="0" err="1">
                <a:hlinkClick r:id="rId3"/>
              </a:rPr>
              <a:t>ua</a:t>
            </a:r>
            <a:r>
              <a:rPr lang="uk-UA" sz="2800" u="sng" dirty="0">
                <a:hlinkClick r:id="rId3"/>
              </a:rPr>
              <a:t>/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uk-UA" sz="2400" b="1" dirty="0" smtClean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uk-UA" sz="2400" b="1" dirty="0">
              <a:cs typeface="Times New Roman" pitchFamily="18" charset="0"/>
            </a:endParaRPr>
          </a:p>
        </p:txBody>
      </p:sp>
      <p:pic>
        <p:nvPicPr>
          <p:cNvPr id="6" name="Рисунок 5" descr="Безымянный1.bmp"/>
          <p:cNvPicPr>
            <a:picLocks noChangeAspect="1"/>
          </p:cNvPicPr>
          <p:nvPr/>
        </p:nvPicPr>
        <p:blipFill>
          <a:blip r:embed="rId4"/>
          <a:srcRect l="14062" t="12500" r="35156" b="27500"/>
          <a:stretch>
            <a:fillRect/>
          </a:stretch>
        </p:blipFill>
        <p:spPr>
          <a:xfrm>
            <a:off x="428596" y="1000108"/>
            <a:ext cx="4286280" cy="3165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Безымянный2.bmp"/>
          <p:cNvPicPr>
            <a:picLocks noChangeAspect="1"/>
          </p:cNvPicPr>
          <p:nvPr/>
        </p:nvPicPr>
        <p:blipFill>
          <a:blip r:embed="rId5" cstate="print"/>
          <a:srcRect l="12159" t="17500" r="14062" b="3750"/>
          <a:stretch>
            <a:fillRect/>
          </a:stretch>
        </p:blipFill>
        <p:spPr>
          <a:xfrm>
            <a:off x="5000628" y="4357694"/>
            <a:ext cx="2941768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Безымянный3.bmp"/>
          <p:cNvPicPr>
            <a:picLocks noChangeAspect="1"/>
          </p:cNvPicPr>
          <p:nvPr/>
        </p:nvPicPr>
        <p:blipFill>
          <a:blip r:embed="rId6"/>
          <a:srcRect l="14844" t="30004" r="17187" b="8750"/>
          <a:stretch>
            <a:fillRect/>
          </a:stretch>
        </p:blipFill>
        <p:spPr>
          <a:xfrm>
            <a:off x="571472" y="4357694"/>
            <a:ext cx="3929090" cy="2330765"/>
          </a:xfrm>
          <a:prstGeom prst="rect">
            <a:avLst/>
          </a:prstGeom>
        </p:spPr>
      </p:pic>
      <p:pic>
        <p:nvPicPr>
          <p:cNvPr id="9" name="Рисунок 8" descr="Безымянный4.bmp"/>
          <p:cNvPicPr>
            <a:picLocks noChangeAspect="1"/>
          </p:cNvPicPr>
          <p:nvPr/>
        </p:nvPicPr>
        <p:blipFill>
          <a:blip r:embed="rId7"/>
          <a:srcRect l="14844" t="13750" r="17187" b="6250"/>
          <a:stretch>
            <a:fillRect/>
          </a:stretch>
        </p:blipFill>
        <p:spPr>
          <a:xfrm>
            <a:off x="4500562" y="1071546"/>
            <a:ext cx="4362915" cy="29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4847"/>
            <a:ext cx="8229600" cy="765657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Сторінка  </a:t>
            </a:r>
            <a:r>
              <a:rPr lang="uk-UA" sz="1800" b="1" dirty="0"/>
              <a:t>ресурсного центру професійного розвитку вчителя української мови і літератури</a:t>
            </a:r>
            <a:r>
              <a:rPr lang="ru-RU" sz="1800" b="1" dirty="0"/>
              <a:t> </a:t>
            </a:r>
            <a:br>
              <a:rPr lang="ru-RU" sz="1800" b="1" dirty="0"/>
            </a:br>
            <a:r>
              <a:rPr lang="uk-UA" sz="1800" b="1" dirty="0" smtClean="0"/>
              <a:t>у </a:t>
            </a:r>
            <a:r>
              <a:rPr lang="uk-UA" sz="1800" b="1" dirty="0"/>
              <a:t>соціальній мережі</a:t>
            </a:r>
            <a:r>
              <a:rPr lang="uk-UA" sz="2800" dirty="0"/>
              <a:t>: </a:t>
            </a:r>
            <a:r>
              <a:rPr lang="uk-UA" sz="1800" u="sng" dirty="0" smtClean="0">
                <a:hlinkClick r:id="rId3"/>
              </a:rPr>
              <a:t>https</a:t>
            </a:r>
            <a:r>
              <a:rPr lang="uk-UA" sz="1800" u="sng" dirty="0">
                <a:hlinkClick r:id="rId3"/>
              </a:rPr>
              <a:t>://www.facebook.com/groups/738691996506908</a:t>
            </a:r>
            <a:r>
              <a:rPr lang="uk-UA" sz="2800" u="sng" dirty="0" smtClean="0">
                <a:hlinkClick r:id="rId3"/>
              </a:rPr>
              <a:t>/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848049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Безымянный5.bmp"/>
          <p:cNvPicPr>
            <a:picLocks noChangeAspect="1"/>
          </p:cNvPicPr>
          <p:nvPr/>
        </p:nvPicPr>
        <p:blipFill>
          <a:blip r:embed="rId5"/>
          <a:srcRect l="2343" b="3750"/>
          <a:stretch>
            <a:fillRect/>
          </a:stretch>
        </p:blipFill>
        <p:spPr>
          <a:xfrm>
            <a:off x="179512" y="1268760"/>
            <a:ext cx="8465837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  <a:defRPr/>
            </a:pPr>
            <a:endParaRPr lang="uk-UA" sz="2400" b="1" dirty="0" smtClean="0">
              <a:cs typeface="Times New Roman" pitchFamily="18" charset="0"/>
            </a:endParaRPr>
          </a:p>
          <a:p>
            <a:pPr marL="457200" indent="-457200" algn="just">
              <a:buAutoNum type="arabicPeriod"/>
              <a:defRPr/>
            </a:pPr>
            <a:endParaRPr lang="uk-UA" sz="2400" b="1" dirty="0">
              <a:cs typeface="Times New Roman" pitchFamily="18" charset="0"/>
            </a:endParaRPr>
          </a:p>
          <a:p>
            <a:pPr marL="457200" indent="-457200" algn="just">
              <a:buAutoNum type="arabicPeriod"/>
              <a:defRPr/>
            </a:pPr>
            <a:endParaRPr lang="uk-UA" sz="2400" b="1" dirty="0" smtClean="0">
              <a:cs typeface="Calibri Light" panose="020F0302020204030204" pitchFamily="34" charset="0"/>
            </a:endParaRPr>
          </a:p>
          <a:p>
            <a:pPr marL="0" indent="0" algn="ctr">
              <a:buNone/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1800" dirty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1800" dirty="0">
              <a:cs typeface="Times New Roman" pitchFamily="18" charset="0"/>
            </a:endParaRPr>
          </a:p>
          <a:p>
            <a:pPr marL="457200" indent="-457200" algn="just">
              <a:buAutoNum type="arabicPeriod"/>
              <a:defRPr/>
            </a:pPr>
            <a:endParaRPr lang="ru-RU" sz="2400" b="1" dirty="0">
              <a:cs typeface="Calibri Light" panose="020F03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59924"/>
              </p:ext>
            </p:extLst>
          </p:nvPr>
        </p:nvGraphicFramePr>
        <p:xfrm>
          <a:off x="523292" y="-459432"/>
          <a:ext cx="8136904" cy="697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320480"/>
              </a:tblGrid>
              <a:tr h="78711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Завдання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Результати за фахово-методичним</a:t>
                      </a:r>
                      <a:r>
                        <a:rPr lang="uk-UA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напрямом роботи центру 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5496"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Розробити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дидактичний інструментарій формування </a:t>
                      </a:r>
                    </a:p>
                    <a:p>
                      <a:pPr algn="just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 розвитку </a:t>
                      </a:r>
                      <a:r>
                        <a:rPr lang="uk-UA" sz="16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ключових  компетентностей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учителя-словесника</a:t>
                      </a:r>
                    </a:p>
                    <a:p>
                      <a:pPr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 урахуванням досвіду Школи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едукації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«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Artes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Liberales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Варшавського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ун-ту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; Педагогічних студій, кафедри українознавства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Ягеллонського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університету. </a:t>
                      </a:r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uk-UA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Ідеї польського досвіду: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активне партнерство: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студент-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учитель-викладач-науковець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співпраця шкільної та академічної дидактики,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культура академічного і шкільного тексту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uk-UA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Розроблено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Програми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мовно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-методичного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дослідницького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модулів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педагогічної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практики  у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ЗВО </a:t>
                      </a:r>
                      <a:r>
                        <a:rPr lang="ru-RU" sz="1600" i="1" dirty="0" smtClean="0">
                          <a:cs typeface="Times New Roman" pitchFamily="18" charset="0"/>
                        </a:rPr>
                        <a:t>«</a:t>
                      </a:r>
                      <a:r>
                        <a:rPr lang="ru-RU" sz="1600" i="1" dirty="0" smtClean="0">
                          <a:cs typeface="Times New Roman" pitchFamily="18" charset="0"/>
                        </a:rPr>
                        <a:t>Методика </a:t>
                      </a:r>
                      <a:r>
                        <a:rPr lang="ru-RU" sz="1600" i="1" dirty="0" err="1" smtClean="0">
                          <a:cs typeface="Times New Roman" pitchFamily="18" charset="0"/>
                        </a:rPr>
                        <a:t>навчання</a:t>
                      </a:r>
                      <a:r>
                        <a:rPr lang="ru-RU" sz="1600" i="1" dirty="0" smtClean="0"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cs typeface="Times New Roman" pitchFamily="18" charset="0"/>
                        </a:rPr>
                        <a:t>української</a:t>
                      </a:r>
                      <a:r>
                        <a:rPr lang="ru-RU" sz="1600" i="1" dirty="0" smtClean="0">
                          <a:cs typeface="Times New Roman" pitchFamily="18" charset="0"/>
                        </a:rPr>
                        <a:t> </a:t>
                      </a:r>
                      <a:r>
                        <a:rPr lang="ru-RU" sz="1600" i="1" dirty="0" err="1" smtClean="0">
                          <a:cs typeface="Times New Roman" pitchFamily="18" charset="0"/>
                        </a:rPr>
                        <a:t>мови</a:t>
                      </a:r>
                      <a:r>
                        <a:rPr lang="ru-RU" sz="1600" i="1" dirty="0" smtClean="0">
                          <a:cs typeface="Times New Roman" pitchFamily="18" charset="0"/>
                        </a:rPr>
                        <a:t> і </a:t>
                      </a:r>
                      <a:r>
                        <a:rPr lang="ru-RU" sz="1600" i="1" dirty="0" err="1" smtClean="0">
                          <a:cs typeface="Times New Roman" pitchFamily="18" charset="0"/>
                        </a:rPr>
                        <a:t>літератури</a:t>
                      </a:r>
                      <a:r>
                        <a:rPr lang="ru-RU" sz="1600" i="1" dirty="0" smtClean="0">
                          <a:cs typeface="Times New Roman" pitchFamily="18" charset="0"/>
                        </a:rPr>
                        <a:t>» з </a:t>
                      </a:r>
                      <a:r>
                        <a:rPr lang="ru-RU" sz="1600" i="1" dirty="0" err="1" smtClean="0">
                          <a:cs typeface="Times New Roman" pitchFamily="18" charset="0"/>
                        </a:rPr>
                        <a:t>медіосвітнім</a:t>
                      </a:r>
                      <a:r>
                        <a:rPr lang="ru-RU" sz="1600" i="1" baseline="0" dirty="0" smtClean="0">
                          <a:cs typeface="Times New Roman" pitchFamily="18" charset="0"/>
                        </a:rPr>
                        <a:t> компонентом</a:t>
                      </a:r>
                      <a:r>
                        <a:rPr lang="ru-RU" sz="1600" i="1" dirty="0" smtClean="0">
                          <a:cs typeface="Times New Roman" pitchFamily="18" charset="0"/>
                        </a:rPr>
                        <a:t>; </a:t>
                      </a:r>
                      <a:endParaRPr lang="ru-RU" sz="1600" i="1" dirty="0" smtClean="0"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cs typeface="Times New Roman" pitchFamily="18" charset="0"/>
                        </a:rPr>
                        <a:t> </a:t>
                      </a:r>
                      <a:endParaRPr lang="ru-RU" sz="1600" b="1" dirty="0" smtClean="0"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uk-UA" sz="1600" b="0" dirty="0" smtClean="0">
                          <a:cs typeface="Times New Roman" pitchFamily="18" charset="0"/>
                        </a:rPr>
                        <a:t>Посібники: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10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Профільний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філологія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навчально-методичний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посібник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Л.І.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Мацько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О.М.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Семеног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Н.Б. Голуб, Ю.О. Романенко, О.М.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Мацько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О.М. Сидоренко / за ред. Л.І.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Мацько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— К.: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Дивослово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2020. – 520 с.</a:t>
                      </a:r>
                    </a:p>
                    <a:p>
                      <a:pPr marL="252000" marR="0" indent="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Схвалено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загальноосвітніх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закладах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комісією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української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Науково-методичної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ради з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МОН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України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52000" marR="0" indent="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(Лист </a:t>
                      </a:r>
                      <a:r>
                        <a:rPr lang="ru-RU" sz="1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17.09.2018 р. № 22.1/12-Г-832)</a:t>
                      </a:r>
                      <a:endParaRPr lang="uk-UA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dirty="0" smtClean="0"/>
                        <a:t>(</a:t>
                      </a:r>
                      <a:r>
                        <a:rPr lang="uk-UA" sz="1400" u="sng" dirty="0" smtClean="0"/>
                        <a:t>за програмою   для профільного навчання учнів ЗЗСО </a:t>
                      </a:r>
                      <a:r>
                        <a:rPr lang="uk-UA" sz="1400" u="sng" dirty="0" err="1" smtClean="0"/>
                        <a:t>„Українська</a:t>
                      </a:r>
                      <a:r>
                        <a:rPr lang="uk-UA" sz="1400" u="sng" dirty="0" smtClean="0"/>
                        <a:t> мова: 10–11 класи (у </a:t>
                      </a:r>
                      <a:r>
                        <a:rPr lang="uk-UA" sz="1400" u="sng" dirty="0" err="1" smtClean="0"/>
                        <a:t>спіавторстві</a:t>
                      </a:r>
                      <a:r>
                        <a:rPr lang="uk-UA" sz="1400" u="sng" dirty="0" smtClean="0"/>
                        <a:t>), (Гриф МОН України) </a:t>
                      </a:r>
                    </a:p>
                    <a:p>
                      <a:r>
                        <a:rPr lang="uk-UA" sz="1400" dirty="0" smtClean="0"/>
                        <a:t> </a:t>
                      </a:r>
                      <a:endParaRPr lang="uk-UA" sz="1400" dirty="0" smtClean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uk-UA" sz="160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5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Апробуємо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міждисциплінарні</a:t>
            </a: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dirty="0" err="1">
                <a:cs typeface="Times New Roman" pitchFamily="18" charset="0"/>
              </a:rPr>
              <a:t>модулі</a:t>
            </a:r>
            <a:r>
              <a:rPr lang="ru-RU" sz="2400" dirty="0">
                <a:cs typeface="Times New Roman" pitchFamily="18" charset="0"/>
              </a:rPr>
              <a:t> з </a:t>
            </a:r>
            <a:r>
              <a:rPr lang="ru-RU" sz="2400" dirty="0" err="1">
                <a:cs typeface="Times New Roman" pitchFamily="18" charset="0"/>
              </a:rPr>
              <a:t>формування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err="1" smtClean="0">
                <a:cs typeface="Times New Roman" pitchFamily="18" charset="0"/>
              </a:rPr>
              <a:t>ключових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компетентностей учителя </a:t>
            </a:r>
            <a:r>
              <a:rPr lang="ru-RU" sz="2400" dirty="0" err="1">
                <a:cs typeface="Times New Roman" pitchFamily="18" charset="0"/>
              </a:rPr>
              <a:t>української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мови</a:t>
            </a:r>
            <a:r>
              <a:rPr lang="ru-RU" sz="2400" dirty="0">
                <a:cs typeface="Times New Roman" pitchFamily="18" charset="0"/>
              </a:rPr>
              <a:t> і </a:t>
            </a:r>
            <a:r>
              <a:rPr lang="ru-RU" sz="2400" dirty="0" err="1">
                <a:cs typeface="Times New Roman" pitchFamily="18" charset="0"/>
              </a:rPr>
              <a:t>літератури</a:t>
            </a:r>
            <a:r>
              <a:rPr lang="ru-RU" sz="2400" dirty="0">
                <a:cs typeface="Times New Roman" pitchFamily="18" charset="0"/>
              </a:rPr>
              <a:t> 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657175"/>
              </p:ext>
            </p:extLst>
          </p:nvPr>
        </p:nvGraphicFramePr>
        <p:xfrm>
          <a:off x="467544" y="1340768"/>
          <a:ext cx="7992888" cy="5300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2132"/>
                <a:gridCol w="3920756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Тема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Кафедра,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лаборатор</a:t>
                      </a: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СумДПУ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Інновації в методиці 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</a:rPr>
                        <a:t>навчання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української та англійської  мови 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</a:rPr>
                        <a:t>і літератури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ресурсний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центр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професійного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розвитку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вчителів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англійської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мови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СумДПУ</a:t>
                      </a:r>
                      <a:endParaRPr lang="uk-UA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(6.12.18;  21.02.19)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Грамотність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медіаосвітня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медіалінгвістична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медіадидактична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+ лабораторія </a:t>
                      </a:r>
                      <a:r>
                        <a:rPr lang="uk-UA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медіакультури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СумДПУ</a:t>
                      </a:r>
                      <a:endParaRPr lang="uk-UA" sz="14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(6.12.18;  21.02.19; 16.05.19)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</a:rPr>
                        <a:t>Цифрова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компетентність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учителя-словесника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+ лабораторія інформатики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СумДПУ</a:t>
                      </a:r>
                      <a:endParaRPr lang="uk-UA" sz="14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(6.12.18;  22.02.19, 16.05.19)</a:t>
                      </a:r>
                      <a:endParaRPr lang="uk-UA" sz="1400" b="1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Інклюзивна освіта  вчителя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+ лабораторія </a:t>
                      </a: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</a:rPr>
                        <a:t>інклюзивної 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освіти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СумДПУ</a:t>
                      </a:r>
                      <a:endParaRPr lang="uk-UA" sz="14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(жовтень  2019 р.)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Змістова лінія «Підприємницька компетентність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і фі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нансова грамотність»</a:t>
                      </a:r>
                      <a:endParaRPr lang="uk-UA" sz="14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+ кафедра бізнес-економіки та адміністрування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СумДПУ</a:t>
                      </a:r>
                      <a:endParaRPr lang="uk-UA" sz="14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(6.12.18;  2.04.19; 16.05.19)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</a:rPr>
                        <a:t>Змістова лінія «Здоров’я і безпека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» у шкільній програмі: шляхи реалізації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медико-біологічних основ фізичної культури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СумДПУ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(4.04.19; 16.05.19)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4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uk-UA" sz="2800" b="1" u="sng" dirty="0"/>
              <a:t>дослідницький</a:t>
            </a:r>
            <a:r>
              <a:rPr lang="uk-UA" sz="2800" b="1" u="sng" dirty="0" smtClean="0"/>
              <a:t> напрям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endParaRPr lang="ru-RU" sz="1800" dirty="0" smtClean="0">
              <a:cs typeface="Times New Roman" pitchFamily="18" charset="0"/>
            </a:endParaRPr>
          </a:p>
          <a:p>
            <a:pPr algn="just"/>
            <a:r>
              <a:rPr lang="uk-UA" sz="2400" dirty="0">
                <a:cs typeface="Times New Roman" panose="02020603050405020304" pitchFamily="18" charset="0"/>
              </a:rPr>
              <a:t>Розроблено </a:t>
            </a:r>
            <a:r>
              <a:rPr lang="uk-UA" sz="2400" dirty="0" smtClean="0">
                <a:cs typeface="Times New Roman" panose="02020603050405020304" pitchFamily="18" charset="0"/>
              </a:rPr>
              <a:t>дослідницькі модулі </a:t>
            </a:r>
            <a:r>
              <a:rPr lang="uk-UA" sz="2400" dirty="0">
                <a:cs typeface="Times New Roman" panose="02020603050405020304" pitchFamily="18" charset="0"/>
              </a:rPr>
              <a:t>«Академічна культура дослідника: європейський та національний досвід»;</a:t>
            </a:r>
          </a:p>
          <a:p>
            <a:pPr algn="just"/>
            <a:r>
              <a:rPr lang="uk-UA" sz="2400" dirty="0">
                <a:cs typeface="Times New Roman" panose="02020603050405020304" pitchFamily="18" charset="0"/>
              </a:rPr>
              <a:t>«Культура наукового наставництва</a:t>
            </a:r>
            <a:r>
              <a:rPr lang="uk-UA" sz="2400" dirty="0" smtClean="0"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uk-UA" sz="2400" dirty="0" smtClean="0">
                <a:cs typeface="Times New Roman" panose="02020603050405020304" pitchFamily="18" charset="0"/>
              </a:rPr>
              <a:t>«Мовна культура дослідника» в системі </a:t>
            </a:r>
            <a:r>
              <a:rPr lang="en-US" sz="2400" dirty="0" err="1" smtClean="0">
                <a:cs typeface="Times New Roman" panose="02020603050405020304" pitchFamily="18" charset="0"/>
              </a:rPr>
              <a:t>moodle</a:t>
            </a:r>
            <a:r>
              <a:rPr lang="uk-UA" sz="2400" dirty="0" smtClean="0">
                <a:cs typeface="Times New Roman" panose="02020603050405020304" pitchFamily="18" charset="0"/>
              </a:rPr>
              <a:t>.</a:t>
            </a:r>
            <a:endParaRPr lang="uk-UA" sz="2400" dirty="0"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cs typeface="Times New Roman" pitchFamily="18" charset="0"/>
              </a:rPr>
              <a:t>Результати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мікропроекту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використовуються</a:t>
            </a:r>
            <a:r>
              <a:rPr lang="ru-RU" sz="2400" dirty="0">
                <a:cs typeface="Times New Roman" pitchFamily="18" charset="0"/>
              </a:rPr>
              <a:t> в рамках проекту «</a:t>
            </a:r>
            <a:r>
              <a:rPr lang="ru-RU" sz="2400" dirty="0" err="1">
                <a:cs typeface="Times New Roman" pitchFamily="18" charset="0"/>
              </a:rPr>
              <a:t>Європеїзація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докторських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програм</a:t>
            </a:r>
            <a:r>
              <a:rPr lang="ru-RU" sz="2400" dirty="0">
                <a:cs typeface="Times New Roman" pitchFamily="18" charset="0"/>
              </a:rPr>
              <a:t> у </a:t>
            </a:r>
            <a:r>
              <a:rPr lang="ru-RU" sz="2400" dirty="0" err="1">
                <a:cs typeface="Times New Roman" pitchFamily="18" charset="0"/>
              </a:rPr>
              <a:t>галузі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теорії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освіти</a:t>
            </a:r>
            <a:r>
              <a:rPr lang="ru-RU" sz="2400" dirty="0">
                <a:cs typeface="Times New Roman" pitchFamily="18" charset="0"/>
              </a:rPr>
              <a:t> на засадах </a:t>
            </a:r>
            <a:r>
              <a:rPr lang="ru-RU" sz="2400" dirty="0" err="1">
                <a:cs typeface="Times New Roman" pitchFamily="18" charset="0"/>
              </a:rPr>
              <a:t>міждисциплінарного</a:t>
            </a:r>
            <a:r>
              <a:rPr lang="ru-RU" sz="2400" dirty="0">
                <a:cs typeface="Times New Roman" pitchFamily="18" charset="0"/>
              </a:rPr>
              <a:t> та </a:t>
            </a:r>
            <a:r>
              <a:rPr lang="ru-RU" sz="2400" dirty="0" err="1">
                <a:cs typeface="Times New Roman" pitchFamily="18" charset="0"/>
              </a:rPr>
              <a:t>інклюзивного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підходів</a:t>
            </a:r>
            <a:r>
              <a:rPr lang="ru-RU" sz="2400" dirty="0">
                <a:cs typeface="Times New Roman" pitchFamily="18" charset="0"/>
              </a:rPr>
              <a:t>» ЄС ЕРАЗМУС+: Жан Моне, 2018 р., 600071-</a:t>
            </a:r>
            <a:r>
              <a:rPr lang="en-US" sz="2400" dirty="0">
                <a:cs typeface="Times New Roman" panose="02020603050405020304" pitchFamily="18" charset="0"/>
              </a:rPr>
              <a:t>EPP-1-2018-1-UA-EPPJMO-MODULE </a:t>
            </a:r>
            <a:endParaRPr lang="uk-UA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536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cs typeface="Times New Roman" pitchFamily="18" charset="0"/>
              </a:rPr>
              <a:t/>
            </a:r>
            <a:br>
              <a:rPr lang="ru-RU" sz="2400" b="1" dirty="0" smtClean="0">
                <a:cs typeface="Times New Roman" pitchFamily="18" charset="0"/>
              </a:rPr>
            </a:br>
            <a:r>
              <a:rPr lang="ru-RU" sz="2400" b="1" dirty="0" err="1" smtClean="0">
                <a:cs typeface="Times New Roman" pitchFamily="18" charset="0"/>
              </a:rPr>
              <a:t>Дослідницький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напрям</a:t>
            </a:r>
            <a:r>
              <a:rPr lang="ru-RU" sz="2400" b="1" dirty="0" smtClean="0">
                <a:cs typeface="Times New Roman" pitchFamily="18" charset="0"/>
              </a:rPr>
              <a:t>: </a:t>
            </a:r>
            <a:r>
              <a:rPr lang="ru-RU" sz="2400" b="1" dirty="0" err="1" smtClean="0">
                <a:cs typeface="Times New Roman" pitchFamily="18" charset="0"/>
              </a:rPr>
              <a:t>виконуються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 smtClean="0">
                <a:cs typeface="Times New Roman" pitchFamily="18" charset="0"/>
              </a:rPr>
              <a:t>проєкти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err="1">
                <a:cs typeface="Times New Roman" pitchFamily="18" charset="0"/>
              </a:rPr>
              <a:t>із</a:t>
            </a:r>
            <a:r>
              <a:rPr lang="ru-RU" sz="2400" b="1" dirty="0">
                <a:cs typeface="Times New Roman" pitchFamily="18" charset="0"/>
              </a:rPr>
              <a:t> закладами, </a:t>
            </a:r>
            <a:r>
              <a:rPr lang="ru-RU" sz="2400" b="1" dirty="0" err="1">
                <a:cs typeface="Times New Roman" pitchFamily="18" charset="0"/>
              </a:rPr>
              <a:t>установами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(</a:t>
            </a:r>
            <a:r>
              <a:rPr lang="ru-RU" sz="2400" b="1" dirty="0">
                <a:cs typeface="Times New Roman" pitchFamily="18" charset="0"/>
              </a:rPr>
              <a:t>з</a:t>
            </a:r>
            <a:r>
              <a:rPr lang="uk-UA" sz="2400" b="1" u="sng" dirty="0"/>
              <a:t>а угодою про науково-методичну співпрацю)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25999"/>
              </p:ext>
            </p:extLst>
          </p:nvPr>
        </p:nvGraphicFramePr>
        <p:xfrm>
          <a:off x="323528" y="976220"/>
          <a:ext cx="7992888" cy="5489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2132"/>
                <a:gridCol w="3920756"/>
              </a:tblGrid>
              <a:tr h="580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заклад,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установа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</a:rPr>
                        <a:t>Тема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 державної служби якості освіти у Сумській області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Професійний розвиток учителя-словесника</a:t>
                      </a:r>
                      <a:endParaRPr lang="ru-RU" sz="1600" b="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стилістики української мови Національного педагогічного університету імені М.П.Драгоманова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Профільне навчання української мови у старшій </a:t>
                      </a:r>
                      <a:r>
                        <a:rPr lang="uk-UA" sz="16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школі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Горлівський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інститут іноземних мов ДВНЗ «Донбаський державний педагогічний університет»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Культуромовна</a:t>
                      </a:r>
                      <a:r>
                        <a:rPr lang="ru-RU" sz="16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особистість</a:t>
                      </a:r>
                      <a:r>
                        <a:rPr lang="ru-RU" sz="16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учителя-словесника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історії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української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мови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Східноєвропейського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НУ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імені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Лесі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Українки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Лінгвоекологія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української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літератури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</a:t>
                      </a:r>
                      <a:r>
                        <a:rPr lang="uk-UA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апорізького</a:t>
                      </a:r>
                      <a:r>
                        <a:rPr lang="uk-UA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національного університету 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Медіакультура</a:t>
                      </a:r>
                      <a:r>
                        <a:rPr lang="ru-RU" sz="16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вчителя</a:t>
                      </a:r>
                      <a:r>
                        <a:rPr lang="ru-RU" sz="16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-словесника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1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кафедра української літератури та народознавства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Уманського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ДПУ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імені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Павла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Тичини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Етнокультурна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компетентність</a:t>
                      </a:r>
                      <a:r>
                        <a:rPr lang="ru-RU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учителя</a:t>
                      </a:r>
                      <a:endParaRPr lang="ru-RU" sz="16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6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" y="15528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5" y="0"/>
            <a:ext cx="9036496" cy="764704"/>
          </a:xfrm>
        </p:spPr>
        <p:txBody>
          <a:bodyPr>
            <a:noAutofit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000" b="1" u="sng" dirty="0">
                <a:cs typeface="Times New Roman" pitchFamily="18" charset="0"/>
              </a:rPr>
              <a:t>Виконуються</a:t>
            </a:r>
            <a:r>
              <a:rPr lang="ru-RU" sz="2000" b="1" u="sng" dirty="0" smtClean="0">
                <a:cs typeface="Times New Roman" pitchFamily="18" charset="0"/>
              </a:rPr>
              <a:t> </a:t>
            </a:r>
            <a:r>
              <a:rPr lang="ru-RU" sz="2000" b="1" u="sng" dirty="0" err="1" smtClean="0">
                <a:cs typeface="Times New Roman" pitchFamily="18" charset="0"/>
              </a:rPr>
              <a:t>партнерські</a:t>
            </a:r>
            <a:r>
              <a:rPr lang="ru-RU" sz="2000" b="1" u="sng" dirty="0" smtClean="0">
                <a:cs typeface="Times New Roman" pitchFamily="18" charset="0"/>
              </a:rPr>
              <a:t> </a:t>
            </a:r>
            <a:r>
              <a:rPr lang="ru-RU" sz="2000" b="1" u="sng" dirty="0" err="1" smtClean="0">
                <a:cs typeface="Times New Roman" pitchFamily="18" charset="0"/>
              </a:rPr>
              <a:t>проєкти</a:t>
            </a:r>
            <a:r>
              <a:rPr lang="ru-RU" sz="2000" b="1" u="sng" dirty="0" smtClean="0">
                <a:cs typeface="Times New Roman" pitchFamily="18" charset="0"/>
              </a:rPr>
              <a:t> </a:t>
            </a:r>
            <a:r>
              <a:rPr lang="ru-RU" sz="2000" b="1" u="sng" dirty="0" err="1" smtClean="0">
                <a:cs typeface="Times New Roman" pitchFamily="18" charset="0"/>
              </a:rPr>
              <a:t>із</a:t>
            </a:r>
            <a:r>
              <a:rPr lang="ru-RU" sz="2000" b="1" u="sng" dirty="0" smtClean="0">
                <a:cs typeface="Times New Roman" pitchFamily="18" charset="0"/>
              </a:rPr>
              <a:t>:</a:t>
            </a:r>
            <a:br>
              <a:rPr lang="ru-RU" sz="2000" b="1" u="sng" dirty="0" smtClean="0">
                <a:cs typeface="Times New Roman" pitchFamily="18" charset="0"/>
              </a:rPr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20472" cy="571601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1600" dirty="0" smtClean="0">
                <a:cs typeface="Times New Roman" pitchFamily="18" charset="0"/>
              </a:rPr>
              <a:t>   -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відділом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теорії</a:t>
            </a:r>
            <a:r>
              <a:rPr lang="ru-RU" sz="1600" b="1" dirty="0" smtClean="0"/>
              <a:t> і практики </a:t>
            </a:r>
            <a:r>
              <a:rPr lang="ru-RU" sz="1600" b="1" dirty="0" err="1" smtClean="0"/>
              <a:t>педагогічної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освіти</a:t>
            </a:r>
            <a:r>
              <a:rPr lang="ru-RU" sz="1600" dirty="0" smtClean="0"/>
              <a:t> </a:t>
            </a:r>
            <a:r>
              <a:rPr lang="ru-RU" sz="1600" b="1" dirty="0" err="1" smtClean="0"/>
              <a:t>Інституту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педагогічної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освіти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освіти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дорослих</a:t>
            </a:r>
            <a:r>
              <a:rPr lang="ru-RU" sz="1600" b="1" dirty="0" smtClean="0"/>
              <a:t> </a:t>
            </a:r>
            <a:r>
              <a:rPr lang="ru-RU" sz="1600" b="1" dirty="0" err="1"/>
              <a:t>імені</a:t>
            </a:r>
            <a:r>
              <a:rPr lang="ru-RU" sz="1600" b="1" dirty="0"/>
              <a:t> </a:t>
            </a:r>
            <a:r>
              <a:rPr lang="ru-RU" sz="1600" b="1" dirty="0" err="1"/>
              <a:t>Івана</a:t>
            </a:r>
            <a:r>
              <a:rPr lang="ru-RU" sz="1600" b="1" dirty="0"/>
              <a:t> </a:t>
            </a:r>
            <a:r>
              <a:rPr lang="ru-RU" sz="1600" b="1" dirty="0" err="1"/>
              <a:t>Зязюна</a:t>
            </a:r>
            <a:r>
              <a:rPr lang="ru-RU" sz="1600" b="1" dirty="0"/>
              <a:t> НАПН </a:t>
            </a:r>
            <a:r>
              <a:rPr lang="ru-RU" sz="1600" b="1" dirty="0" err="1" smtClean="0"/>
              <a:t>України</a:t>
            </a:r>
            <a:r>
              <a:rPr lang="ru-RU" sz="1600" dirty="0" smtClean="0"/>
              <a:t>. </a:t>
            </a:r>
            <a:r>
              <a:rPr lang="ru-RU" sz="1600" dirty="0"/>
              <a:t>ТЕМА: </a:t>
            </a:r>
            <a:r>
              <a:rPr lang="ru-RU" sz="1600" dirty="0" smtClean="0"/>
              <a:t>«</a:t>
            </a:r>
            <a:r>
              <a:rPr lang="ru-RU" sz="1600" dirty="0" err="1" smtClean="0"/>
              <a:t>Теоретичні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методичні</a:t>
            </a:r>
            <a:r>
              <a:rPr lang="ru-RU" sz="1600" dirty="0" smtClean="0"/>
              <a:t> засади </a:t>
            </a:r>
            <a:r>
              <a:rPr lang="ru-RU" sz="1600" dirty="0" err="1" smtClean="0"/>
              <a:t>професійного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особистісного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майбутнього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вчителя</a:t>
            </a:r>
            <a:r>
              <a:rPr lang="ru-RU" sz="1600" dirty="0" smtClean="0"/>
              <a:t> в </a:t>
            </a:r>
            <a:r>
              <a:rPr lang="ru-RU" sz="1600" dirty="0" err="1" smtClean="0"/>
              <a:t>контексті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школи</a:t>
            </a:r>
            <a:r>
              <a:rPr lang="ru-RU" sz="1600" dirty="0" smtClean="0"/>
              <a:t>» (2019-2021); </a:t>
            </a:r>
            <a:endParaRPr lang="uk-UA" sz="1600" u="sng" dirty="0"/>
          </a:p>
          <a:p>
            <a:pPr algn="just"/>
            <a:r>
              <a:rPr lang="uk-UA" sz="1600" b="1" dirty="0" smtClean="0"/>
              <a:t>кафедрою </a:t>
            </a:r>
            <a:r>
              <a:rPr lang="ru-RU" sz="1600" b="1" dirty="0" err="1"/>
              <a:t>педагогіки</a:t>
            </a:r>
            <a:r>
              <a:rPr lang="ru-RU" sz="1600" b="1" dirty="0"/>
              <a:t> </a:t>
            </a:r>
            <a:r>
              <a:rPr lang="ru-RU" sz="1600" b="1" dirty="0" err="1"/>
              <a:t>початкової</a:t>
            </a:r>
            <a:r>
              <a:rPr lang="ru-RU" sz="1600" b="1" dirty="0"/>
              <a:t> </a:t>
            </a:r>
            <a:r>
              <a:rPr lang="ru-RU" sz="1600" b="1" dirty="0" err="1"/>
              <a:t>освіти</a:t>
            </a:r>
            <a:r>
              <a:rPr lang="ru-RU" sz="1600" b="1" dirty="0"/>
              <a:t> ДВНЗ «</a:t>
            </a:r>
            <a:r>
              <a:rPr lang="ru-RU" sz="1600" b="1" dirty="0" err="1"/>
              <a:t>Прикарпатський</a:t>
            </a:r>
            <a:r>
              <a:rPr lang="ru-RU" sz="1600" b="1" dirty="0"/>
              <a:t> </a:t>
            </a:r>
            <a:r>
              <a:rPr lang="ru-RU" sz="1600" b="1" dirty="0" err="1"/>
              <a:t>національний</a:t>
            </a:r>
            <a:r>
              <a:rPr lang="ru-RU" sz="1600" b="1" dirty="0"/>
              <a:t> </a:t>
            </a:r>
            <a:r>
              <a:rPr lang="ru-RU" sz="1600" b="1" dirty="0" err="1"/>
              <a:t>університет</a:t>
            </a:r>
            <a:r>
              <a:rPr lang="ru-RU" sz="1600" b="1" dirty="0"/>
              <a:t> </a:t>
            </a:r>
            <a:r>
              <a:rPr lang="ru-RU" sz="1600" b="1" dirty="0" err="1"/>
              <a:t>імені</a:t>
            </a:r>
            <a:r>
              <a:rPr lang="ru-RU" sz="1600" b="1" dirty="0"/>
              <a:t> </a:t>
            </a:r>
            <a:r>
              <a:rPr lang="ru-RU" sz="1600" b="1" dirty="0" err="1"/>
              <a:t>В.Стефаника</a:t>
            </a:r>
            <a:r>
              <a:rPr lang="ru-RU" sz="1600" dirty="0" smtClean="0"/>
              <a:t>»</a:t>
            </a:r>
            <a:r>
              <a:rPr lang="ru-RU" sz="1600" dirty="0"/>
              <a:t> ТЕМА: </a:t>
            </a:r>
            <a:r>
              <a:rPr lang="ru-RU" sz="1600" dirty="0" smtClean="0"/>
              <a:t>«</a:t>
            </a:r>
            <a:r>
              <a:rPr lang="ru-RU" sz="1600" dirty="0" err="1" smtClean="0"/>
              <a:t>Формування</a:t>
            </a:r>
            <a:r>
              <a:rPr lang="ru-RU" sz="1600" dirty="0" smtClean="0"/>
              <a:t> компетентного школяра </a:t>
            </a:r>
            <a:r>
              <a:rPr lang="ru-RU" sz="1600" dirty="0" err="1" smtClean="0"/>
              <a:t>Нової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початкової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школи</a:t>
            </a:r>
            <a:r>
              <a:rPr lang="ru-RU" sz="1600" dirty="0" smtClean="0"/>
              <a:t>» (</a:t>
            </a:r>
            <a:r>
              <a:rPr lang="ru-RU" sz="1600" dirty="0"/>
              <a:t>2018 -2020);</a:t>
            </a:r>
          </a:p>
          <a:p>
            <a:pPr algn="just"/>
            <a:r>
              <a:rPr lang="ru-RU" sz="1600" b="1" dirty="0" smtClean="0"/>
              <a:t>кафедрою </a:t>
            </a:r>
            <a:r>
              <a:rPr lang="ru-RU" sz="1600" b="1" dirty="0" err="1"/>
              <a:t>теорії</a:t>
            </a:r>
            <a:r>
              <a:rPr lang="ru-RU" sz="1600" b="1" dirty="0"/>
              <a:t> й методики </a:t>
            </a:r>
            <a:r>
              <a:rPr lang="ru-RU" sz="1600" b="1" dirty="0" err="1"/>
              <a:t>мовно-літературної</a:t>
            </a:r>
            <a:r>
              <a:rPr lang="ru-RU" sz="1600" b="1" dirty="0"/>
              <a:t> та </a:t>
            </a:r>
            <a:r>
              <a:rPr lang="ru-RU" sz="1600" b="1" dirty="0" err="1"/>
              <a:t>художньо-естетичної</a:t>
            </a:r>
            <a:r>
              <a:rPr lang="ru-RU" sz="1600" b="1" dirty="0"/>
              <a:t> </a:t>
            </a:r>
            <a:r>
              <a:rPr lang="ru-RU" sz="1600" b="1" dirty="0" err="1" smtClean="0"/>
              <a:t>освіти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Миколаївського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обласного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інституту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післядипломної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педагогічної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освіти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ТЕМА: «</a:t>
            </a:r>
            <a:r>
              <a:rPr lang="ru-RU" sz="1600" dirty="0" err="1"/>
              <a:t>Надання</a:t>
            </a:r>
            <a:r>
              <a:rPr lang="ru-RU" sz="1600" dirty="0"/>
              <a:t> методичного </a:t>
            </a:r>
            <a:r>
              <a:rPr lang="ru-RU" sz="1600" dirty="0" err="1"/>
              <a:t>інструментарію</a:t>
            </a:r>
            <a:r>
              <a:rPr lang="ru-RU" sz="1600" dirty="0"/>
              <a:t> учителям </a:t>
            </a:r>
            <a:r>
              <a:rPr lang="ru-RU" sz="1600" dirty="0" smtClean="0"/>
              <a:t>для </a:t>
            </a:r>
            <a:r>
              <a:rPr lang="ru-RU" sz="1600" dirty="0" err="1"/>
              <a:t>навчання</a:t>
            </a:r>
            <a:r>
              <a:rPr lang="ru-RU" sz="1600" dirty="0"/>
              <a:t> </a:t>
            </a:r>
            <a:r>
              <a:rPr lang="ru-RU" sz="1600" dirty="0" err="1"/>
              <a:t>учнів</a:t>
            </a:r>
            <a:r>
              <a:rPr lang="ru-RU" sz="1600" dirty="0"/>
              <a:t> </a:t>
            </a:r>
            <a:r>
              <a:rPr lang="ru-RU" sz="1600" dirty="0" err="1"/>
              <a:t>спілкуванню</a:t>
            </a:r>
            <a:r>
              <a:rPr lang="ru-RU" sz="1600" dirty="0"/>
              <a:t> державною </a:t>
            </a:r>
            <a:r>
              <a:rPr lang="ru-RU" sz="1600" dirty="0" err="1" smtClean="0"/>
              <a:t>мовою</a:t>
            </a:r>
            <a:r>
              <a:rPr lang="ru-RU" sz="1600" dirty="0" smtClean="0"/>
              <a:t>»  (2018 -2020);</a:t>
            </a:r>
          </a:p>
          <a:p>
            <a:pPr algn="just"/>
            <a:r>
              <a:rPr lang="uk-UA" sz="1600" b="1" dirty="0" smtClean="0"/>
              <a:t>кафедрою філософії КЗВО «Дніпровська </a:t>
            </a:r>
            <a:r>
              <a:rPr lang="uk-UA" sz="1600" b="1" dirty="0"/>
              <a:t>академія неперервної освіти</a:t>
            </a:r>
            <a:r>
              <a:rPr lang="uk-UA" sz="1600" b="1" dirty="0" smtClean="0"/>
              <a:t>». </a:t>
            </a:r>
            <a:r>
              <a:rPr lang="ru-RU" sz="1600" dirty="0"/>
              <a:t>ТЕМА:</a:t>
            </a:r>
            <a:r>
              <a:rPr lang="uk-UA" sz="1600" dirty="0" smtClean="0"/>
              <a:t> «Організація </a:t>
            </a:r>
            <a:r>
              <a:rPr lang="uk-UA" sz="1600" dirty="0"/>
              <a:t>курсів підвищення кваліфікації та фахової майстерності педагогічних та науково-педагогічних </a:t>
            </a:r>
            <a:r>
              <a:rPr lang="uk-UA" sz="1600" dirty="0" smtClean="0"/>
              <a:t>працівників»</a:t>
            </a:r>
            <a:r>
              <a:rPr lang="ru-RU" sz="1600" dirty="0"/>
              <a:t> (2019-2021); </a:t>
            </a:r>
            <a:r>
              <a:rPr lang="ru-RU" sz="1600" dirty="0" smtClean="0"/>
              <a:t> </a:t>
            </a:r>
            <a:endParaRPr lang="ru-RU" sz="1600" dirty="0"/>
          </a:p>
          <a:p>
            <a:pPr algn="just"/>
            <a:r>
              <a:rPr lang="uk-UA" sz="1600" b="1" dirty="0" smtClean="0"/>
              <a:t>кафедрою українознавства Харківський гуманітарний університет «Народна </a:t>
            </a:r>
            <a:r>
              <a:rPr lang="uk-UA" sz="1600" b="1" dirty="0"/>
              <a:t>українська академія</a:t>
            </a:r>
            <a:r>
              <a:rPr lang="uk-UA" sz="1600" b="1" dirty="0" smtClean="0"/>
              <a:t>». </a:t>
            </a:r>
            <a:r>
              <a:rPr lang="ru-RU" sz="1600" dirty="0"/>
              <a:t>ТЕМА:</a:t>
            </a:r>
            <a:r>
              <a:rPr lang="uk-UA" sz="1600" dirty="0" smtClean="0"/>
              <a:t>«</a:t>
            </a:r>
            <a:r>
              <a:rPr lang="uk-UA" sz="1600" dirty="0"/>
              <a:t>Організація курсів підвищення кваліфікації та фахової майстерності педагогічних та науково-педагогічних працівників</a:t>
            </a:r>
            <a:r>
              <a:rPr lang="uk-UA" sz="1600" dirty="0" smtClean="0"/>
              <a:t>» </a:t>
            </a:r>
            <a:r>
              <a:rPr lang="ru-RU" sz="1600" dirty="0"/>
              <a:t>(2019-2021</a:t>
            </a:r>
            <a:r>
              <a:rPr lang="ru-RU" sz="1600" dirty="0" smtClean="0"/>
              <a:t>);</a:t>
            </a:r>
            <a:endParaRPr lang="ru-RU" sz="1600" dirty="0"/>
          </a:p>
          <a:p>
            <a:r>
              <a:rPr lang="uk-UA" sz="1600" b="1" dirty="0" smtClean="0"/>
              <a:t>кафедрою філософії і освіти дорослих Центрального інституту післядипломної освіти </a:t>
            </a:r>
            <a:r>
              <a:rPr lang="uk-UA" sz="1600" dirty="0" smtClean="0"/>
              <a:t>ДВНЗ «Університет менеджменту освіти» НАПН України. ТЕМА: Чек-лист ключових компетентностей педагога Нової української школи для формальної і неформальної освіти (</a:t>
            </a:r>
            <a:r>
              <a:rPr lang="uk-UA" sz="1600" dirty="0" smtClean="0"/>
              <a:t>2019-2020)</a:t>
            </a:r>
            <a:endParaRPr lang="uk-UA" sz="1600" dirty="0" smtClean="0"/>
          </a:p>
          <a:p>
            <a:endParaRPr lang="uk-UA" sz="1600" u="sng" dirty="0"/>
          </a:p>
          <a:p>
            <a:endParaRPr lang="ru-RU" sz="1600" u="sng" dirty="0"/>
          </a:p>
          <a:p>
            <a:endParaRPr lang="ru-RU" sz="1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75" y="488950"/>
            <a:ext cx="8820150" cy="599122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Міждисциплінарний </a:t>
            </a:r>
            <a:r>
              <a:rPr lang="uk-UA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Загальноукраїнським центром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словникарства</a:t>
            </a:r>
          </a:p>
          <a:p>
            <a:pPr marL="0" indent="0" algn="ctr">
              <a:buNone/>
              <a:defRPr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 мовно-інформаційного фонду НАН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відповідно до угоди про співпрацю</a:t>
            </a:r>
          </a:p>
          <a:p>
            <a:pPr algn="ctr"/>
            <a:r>
              <a:rPr lang="uk-UA" sz="1800" b="1" dirty="0" smtClean="0"/>
              <a:t>«Словникова культура дослідника: </a:t>
            </a:r>
          </a:p>
          <a:p>
            <a:pPr algn="ctr"/>
            <a:r>
              <a:rPr lang="uk-UA" sz="1800" b="1" dirty="0" smtClean="0"/>
              <a:t> </a:t>
            </a:r>
            <a:r>
              <a:rPr lang="uk-UA" sz="1800" b="1" dirty="0"/>
              <a:t>кафедра університету </a:t>
            </a:r>
            <a:r>
              <a:rPr lang="uk-UA" sz="1800" b="1" dirty="0" smtClean="0"/>
              <a:t>– </a:t>
            </a:r>
          </a:p>
          <a:p>
            <a:pPr algn="ctr"/>
            <a:r>
              <a:rPr lang="uk-UA" sz="1800" b="1" dirty="0" smtClean="0"/>
              <a:t>Український </a:t>
            </a:r>
            <a:r>
              <a:rPr lang="uk-UA" sz="1800" b="1" dirty="0"/>
              <a:t>мовно-інформаційний фонд НАН України – старша </a:t>
            </a:r>
            <a:r>
              <a:rPr lang="uk-UA" sz="1800" b="1" dirty="0" smtClean="0"/>
              <a:t>школа» </a:t>
            </a:r>
            <a:endParaRPr lang="ru-RU" sz="1800" b="1" dirty="0"/>
          </a:p>
        </p:txBody>
      </p:sp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39975"/>
            <a:ext cx="74168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9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75" y="488950"/>
            <a:ext cx="8820150" cy="5991225"/>
          </a:xfrm>
        </p:spPr>
        <p:txBody>
          <a:bodyPr>
            <a:noAutofit/>
          </a:bodyPr>
          <a:lstStyle/>
          <a:p>
            <a:pPr algn="ctr"/>
            <a:endParaRPr lang="uk-UA" sz="1800" b="1" dirty="0"/>
          </a:p>
          <a:p>
            <a:pPr indent="432000"/>
            <a:r>
              <a:rPr lang="uk-UA" sz="1800" dirty="0"/>
              <a:t>З-поміж лексем, актуалізованих у наукових працях, відзначимо лексему </a:t>
            </a:r>
            <a:r>
              <a:rPr lang="uk-UA" sz="1800" b="1" dirty="0"/>
              <a:t>«європейський»,</a:t>
            </a:r>
            <a:r>
              <a:rPr lang="uk-UA" sz="1800" dirty="0"/>
              <a:t> яка увиразнилася в сучасному українському суспільстві з метою «рівнятися на світові стандарти» і знайшла відображення в низці спільнокореневих слів: </a:t>
            </a:r>
            <a:r>
              <a:rPr lang="uk-UA" sz="1800" i="1" dirty="0"/>
              <a:t>європеєць, європейський, по-європейському, європейськість.</a:t>
            </a:r>
            <a:endParaRPr lang="ru-RU" sz="1800" dirty="0"/>
          </a:p>
          <a:p>
            <a:pPr indent="432000"/>
            <a:r>
              <a:rPr lang="uk-UA" sz="1800" dirty="0"/>
              <a:t> </a:t>
            </a:r>
            <a:endParaRPr lang="ru-RU" sz="1800" dirty="0"/>
          </a:p>
          <a:p>
            <a:r>
              <a:rPr lang="uk-UA" sz="1800" dirty="0"/>
              <a:t> </a:t>
            </a:r>
            <a:endParaRPr lang="ru-RU" sz="1800" dirty="0"/>
          </a:p>
          <a:p>
            <a:pPr algn="ctr"/>
            <a:endParaRPr lang="uk-UA" sz="1800" b="1" dirty="0" smtClean="0"/>
          </a:p>
          <a:p>
            <a:pPr algn="ctr"/>
            <a:r>
              <a:rPr lang="uk-UA" sz="1800" b="1" dirty="0" smtClean="0"/>
              <a:t> </a:t>
            </a:r>
            <a:endParaRPr lang="ru-RU" sz="18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52039" y="-1110226"/>
            <a:ext cx="6399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9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113588"/>
            <a:ext cx="5932487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69674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4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778098"/>
          </a:xfrm>
        </p:spPr>
        <p:txBody>
          <a:bodyPr>
            <a:normAutofit/>
          </a:bodyPr>
          <a:lstStyle/>
          <a:p>
            <a:pPr algn="ctr"/>
            <a:r>
              <a:rPr lang="uk-UA" sz="4000" b="1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АКТУАЛЬНІСТЬ</a:t>
            </a:r>
            <a:endParaRPr lang="ru-RU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31225" y="5648325"/>
            <a:ext cx="549275" cy="396875"/>
          </a:xfrm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193E4D0-96C5-416A-A257-7ABD3E8E757B}" type="slidenum">
              <a:rPr lang="ru-RU" sz="1400"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400" dirty="0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>
            <a:off x="0" y="1189729"/>
            <a:ext cx="6079772" cy="396044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Aft>
                <a:spcPct val="0"/>
              </a:spcAft>
              <a:defRPr/>
            </a:pPr>
            <a:endParaRPr lang="uk-UA" sz="180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158071" y="1340768"/>
            <a:ext cx="5097341" cy="1008112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Aft>
                <a:spcPct val="0"/>
              </a:spcAft>
            </a:pPr>
            <a:r>
              <a:rPr lang="uk-UA" b="1" dirty="0"/>
              <a:t>якість освіти належать  до пріоритетних </a:t>
            </a:r>
            <a:endParaRPr lang="uk-UA" b="1" dirty="0" smtClean="0"/>
          </a:p>
          <a:p>
            <a:pPr eaLnBrk="0" hangingPunct="0">
              <a:lnSpc>
                <a:spcPct val="100000"/>
              </a:lnSpc>
              <a:spcAft>
                <a:spcPct val="0"/>
              </a:spcAft>
            </a:pPr>
            <a:r>
              <a:rPr lang="uk-UA" b="1" dirty="0" smtClean="0"/>
              <a:t>національних </a:t>
            </a:r>
            <a:r>
              <a:rPr lang="uk-UA" b="1" dirty="0"/>
              <a:t>цілей </a:t>
            </a:r>
          </a:p>
          <a:p>
            <a:pPr eaLnBrk="0" hangingPunct="0">
              <a:lnSpc>
                <a:spcPct val="100000"/>
              </a:lnSpc>
              <a:spcAft>
                <a:spcPct val="0"/>
              </a:spcAft>
            </a:pPr>
            <a:r>
              <a:rPr lang="uk-UA" b="1" dirty="0"/>
              <a:t>європейських держав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150457" y="2492945"/>
            <a:ext cx="5112568" cy="936105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lvl="0"/>
            <a:r>
              <a:rPr lang="uk-UA" b="1" dirty="0"/>
              <a:t>міжнародне науково-освітнє співробітництво  </a:t>
            </a:r>
            <a:endParaRPr lang="uk-UA" b="1" dirty="0" smtClean="0"/>
          </a:p>
          <a:p>
            <a:pPr lvl="0"/>
            <a:r>
              <a:rPr lang="uk-UA" b="1" dirty="0" smtClean="0"/>
              <a:t>України </a:t>
            </a:r>
            <a:r>
              <a:rPr lang="uk-UA" b="1" dirty="0"/>
              <a:t>і Республіки Польща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184775" y="3621554"/>
            <a:ext cx="5043931" cy="1080120"/>
          </a:xfrm>
          <a:prstGeom prst="roundRect">
            <a:avLst>
              <a:gd name="adj" fmla="val 910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ru-RU" b="1" dirty="0">
                <a:latin typeface="+mj-lt"/>
              </a:rPr>
              <a:t>ОНОВЛЕННЯ КЛЮЧОВИХ КОМПЕТЕНТНОСТЕЙ </a:t>
            </a:r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ДЛЯ </a:t>
            </a:r>
            <a:r>
              <a:rPr lang="ru-RU" b="1" dirty="0">
                <a:latin typeface="+mj-lt"/>
              </a:rPr>
              <a:t>НАВЧАННЯ ПРОТЯГОМ ЖИТТЯ </a:t>
            </a:r>
            <a:endParaRPr lang="ru-RU" dirty="0">
              <a:latin typeface="+mj-lt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72198" y="2000240"/>
            <a:ext cx="2520280" cy="3168352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Aft>
                <a:spcPct val="0"/>
              </a:spcAft>
            </a:pPr>
            <a:r>
              <a:rPr lang="uk-UA" sz="2000" b="1" dirty="0" smtClean="0"/>
              <a:t>Університет </a:t>
            </a:r>
            <a:r>
              <a:rPr lang="uk-UA" sz="2000" b="1" dirty="0"/>
              <a:t>– школа: </a:t>
            </a:r>
            <a:br>
              <a:rPr lang="uk-UA" sz="2000" b="1" dirty="0"/>
            </a:br>
            <a:r>
              <a:rPr lang="uk-UA" sz="2000" b="1" dirty="0"/>
              <a:t> комунікативна взаємодія</a:t>
            </a:r>
            <a:endParaRPr lang="uk-UA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endParaRPr lang="uk-UA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796432"/>
            <a:ext cx="8268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uk-UA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uk-UA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1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75" y="488950"/>
            <a:ext cx="8820150" cy="5991225"/>
          </a:xfrm>
        </p:spPr>
        <p:txBody>
          <a:bodyPr>
            <a:noAutofit/>
          </a:bodyPr>
          <a:lstStyle/>
          <a:p>
            <a:pPr algn="ctr"/>
            <a:endParaRPr lang="uk-UA" sz="1800" b="1" dirty="0"/>
          </a:p>
          <a:p>
            <a:r>
              <a:rPr lang="uk-UA" sz="1800" dirty="0"/>
              <a:t>В основу людського капіталу як  важливого стратегічного ресурсу держави покладено безпеку людини; ключовим у лексемі «людська безпека» фахівці</a:t>
            </a:r>
            <a:r>
              <a:rPr lang="uk-UA" sz="1800" b="1" dirty="0"/>
              <a:t> </a:t>
            </a:r>
            <a:r>
              <a:rPr lang="uk-UA" sz="1800" dirty="0"/>
              <a:t>визначають «гуманізацію безпеки».</a:t>
            </a:r>
            <a:endParaRPr lang="ru-RU" sz="1800" dirty="0"/>
          </a:p>
          <a:p>
            <a:pPr indent="432000"/>
            <a:r>
              <a:rPr lang="uk-UA" sz="1800" dirty="0"/>
              <a:t> </a:t>
            </a:r>
            <a:endParaRPr lang="ru-RU" sz="1800" dirty="0"/>
          </a:p>
          <a:p>
            <a:r>
              <a:rPr lang="uk-UA" sz="1800" dirty="0"/>
              <a:t> </a:t>
            </a:r>
            <a:endParaRPr lang="ru-RU" sz="1800" dirty="0"/>
          </a:p>
          <a:p>
            <a:pPr algn="ctr"/>
            <a:endParaRPr lang="uk-UA" sz="1800" b="1" dirty="0" smtClean="0"/>
          </a:p>
          <a:p>
            <a:pPr algn="ctr"/>
            <a:r>
              <a:rPr lang="uk-UA" sz="1800" b="1" dirty="0" smtClean="0"/>
              <a:t> </a:t>
            </a:r>
            <a:endParaRPr lang="ru-RU" sz="18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52039" y="-1110226"/>
            <a:ext cx="6399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9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113588"/>
            <a:ext cx="5932487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6" y="2492896"/>
            <a:ext cx="5932805" cy="3485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75" y="488950"/>
            <a:ext cx="8820150" cy="5991225"/>
          </a:xfrm>
        </p:spPr>
        <p:txBody>
          <a:bodyPr>
            <a:noAutofit/>
          </a:bodyPr>
          <a:lstStyle/>
          <a:p>
            <a:pPr algn="ctr"/>
            <a:endParaRPr lang="uk-UA" sz="1800" b="1" dirty="0"/>
          </a:p>
          <a:p>
            <a:pPr algn="ctr"/>
            <a:r>
              <a:rPr lang="uk-UA" sz="1800" b="1" dirty="0" smtClean="0"/>
              <a:t>Лексема «наставник» </a:t>
            </a:r>
            <a:r>
              <a:rPr lang="uk-UA" sz="1800" dirty="0"/>
              <a:t> </a:t>
            </a:r>
            <a:r>
              <a:rPr lang="uk-UA" sz="1800" dirty="0" smtClean="0"/>
              <a:t>у словнику української мови</a:t>
            </a:r>
            <a:endParaRPr lang="ru-RU" sz="1800" dirty="0"/>
          </a:p>
          <a:p>
            <a:pPr algn="ctr"/>
            <a:endParaRPr lang="uk-UA" sz="1800" b="1" dirty="0" smtClean="0"/>
          </a:p>
          <a:p>
            <a:pPr algn="ctr"/>
            <a:r>
              <a:rPr lang="uk-UA" sz="1800" b="1" dirty="0" smtClean="0"/>
              <a:t> </a:t>
            </a:r>
            <a:endParaRPr lang="ru-RU" sz="18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52039" y="-1110226"/>
            <a:ext cx="6399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9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7113588"/>
            <a:ext cx="5932487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0" y="1313485"/>
            <a:ext cx="5932805" cy="365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594360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6985422" cy="3929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24" y="2780928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пілотний соціокультурний телекомунікаційний </a:t>
            </a:r>
            <a:r>
              <a:rPr lang="ru-RU" sz="2800" b="1" dirty="0" err="1" smtClean="0"/>
              <a:t>проєкт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Місток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дружби</a:t>
            </a:r>
            <a:r>
              <a:rPr lang="ru-RU" sz="2800" b="1" dirty="0" smtClean="0"/>
              <a:t>) (</a:t>
            </a:r>
            <a:r>
              <a:rPr lang="ru-RU" sz="2000" dirty="0" smtClean="0"/>
              <a:t>2019-2020)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 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4266220" cy="571601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Мета</a:t>
            </a:r>
            <a:r>
              <a:rPr lang="ru-RU" sz="2000" b="1" dirty="0" smtClean="0"/>
              <a:t>: </a:t>
            </a:r>
            <a:r>
              <a:rPr lang="uk-UA" sz="2000" b="1" dirty="0" smtClean="0"/>
              <a:t> </a:t>
            </a:r>
            <a:r>
              <a:rPr lang="uk-UA" sz="2000" b="1" dirty="0"/>
              <a:t>формування українськомовної компетенції </a:t>
            </a:r>
            <a:r>
              <a:rPr lang="uk-UA" sz="2000" b="1" dirty="0" smtClean="0"/>
              <a:t>учнів 2 класу </a:t>
            </a:r>
            <a:r>
              <a:rPr lang="uk-UA" sz="2000" b="1" dirty="0"/>
              <a:t>різних регіонів </a:t>
            </a:r>
            <a:r>
              <a:rPr lang="uk-UA" sz="2000" b="1" dirty="0" smtClean="0"/>
              <a:t>України засобами </a:t>
            </a:r>
            <a:r>
              <a:rPr lang="uk-UA" sz="2000" b="1" dirty="0" err="1" smtClean="0"/>
              <a:t>телекомунікац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Технологій</a:t>
            </a:r>
            <a:r>
              <a:rPr lang="ru-RU" sz="2000" b="1" dirty="0" smtClean="0"/>
              <a:t>.</a:t>
            </a:r>
          </a:p>
          <a:p>
            <a:pPr algn="just"/>
            <a:r>
              <a:rPr lang="uk-UA" sz="1800" dirty="0" smtClean="0"/>
              <a:t>Ініціатори: </a:t>
            </a:r>
            <a:r>
              <a:rPr lang="uk-UA" sz="1800" b="1" dirty="0" err="1" smtClean="0"/>
              <a:t>Шосткинська</a:t>
            </a:r>
            <a:r>
              <a:rPr lang="uk-UA" sz="1800" b="1" dirty="0" smtClean="0"/>
              <a:t> </a:t>
            </a:r>
            <a:r>
              <a:rPr lang="uk-UA" sz="1800" b="1" dirty="0"/>
              <a:t>спеціалізована школи І ступеня </a:t>
            </a:r>
            <a:endParaRPr lang="uk-UA" sz="1800" b="1" dirty="0" smtClean="0"/>
          </a:p>
          <a:p>
            <a:pPr algn="just"/>
            <a:r>
              <a:rPr lang="uk-UA" sz="1800" dirty="0" smtClean="0"/>
              <a:t>№ </a:t>
            </a:r>
            <a:r>
              <a:rPr lang="uk-UA" sz="1800" dirty="0"/>
              <a:t>13 Сумської області (В.</a:t>
            </a:r>
            <a:r>
              <a:rPr lang="uk-UA" sz="1800" dirty="0" err="1"/>
              <a:t>Балицька</a:t>
            </a:r>
            <a:r>
              <a:rPr lang="uk-UA" sz="1800" dirty="0" smtClean="0"/>
              <a:t>); </a:t>
            </a:r>
          </a:p>
          <a:p>
            <a:pPr algn="just"/>
            <a:r>
              <a:rPr lang="uk-UA" sz="1800" b="1" dirty="0" smtClean="0"/>
              <a:t>НВК «Гуцульщина» </a:t>
            </a:r>
            <a:r>
              <a:rPr lang="uk-UA" sz="1800" b="1" dirty="0" err="1" smtClean="0"/>
              <a:t>Рожнівський</a:t>
            </a:r>
            <a:r>
              <a:rPr lang="uk-UA" sz="1800" b="1" dirty="0" smtClean="0"/>
              <a:t> ліцей </a:t>
            </a:r>
            <a:r>
              <a:rPr lang="uk-UA" sz="1800" dirty="0" smtClean="0"/>
              <a:t>Івано-Франківської області (О.Радиш);</a:t>
            </a:r>
          </a:p>
          <a:p>
            <a:pPr algn="just"/>
            <a:r>
              <a:rPr lang="uk-UA" sz="1800" dirty="0" smtClean="0"/>
              <a:t>Сумський </a:t>
            </a:r>
            <a:r>
              <a:rPr lang="uk-UA" sz="1800" dirty="0"/>
              <a:t>обласний інститут післядипломної педагогічної освіти (</a:t>
            </a:r>
            <a:r>
              <a:rPr lang="uk-UA" sz="1800" dirty="0" err="1"/>
              <a:t>кер</a:t>
            </a:r>
            <a:r>
              <a:rPr lang="uk-UA" sz="1800" dirty="0" smtClean="0"/>
              <a:t>. доц. </a:t>
            </a:r>
            <a:r>
              <a:rPr lang="uk-UA" sz="1800" b="1" i="1" dirty="0"/>
              <a:t>Жук Михайло Васильович</a:t>
            </a:r>
            <a:r>
              <a:rPr lang="uk-UA" sz="1800" dirty="0"/>
              <a:t>)</a:t>
            </a:r>
            <a:r>
              <a:rPr lang="ru-RU" sz="1800" dirty="0"/>
              <a:t> </a:t>
            </a:r>
            <a:endParaRPr lang="ru-RU" sz="1800" dirty="0" smtClean="0"/>
          </a:p>
          <a:p>
            <a:pPr algn="just"/>
            <a:r>
              <a:rPr lang="uk-UA" sz="1800" dirty="0" smtClean="0"/>
              <a:t>Ресурсний центр (</a:t>
            </a:r>
            <a:r>
              <a:rPr lang="uk-UA" sz="1800" dirty="0" err="1" smtClean="0"/>
              <a:t>кер</a:t>
            </a:r>
            <a:r>
              <a:rPr lang="uk-UA" sz="1800" dirty="0" smtClean="0"/>
              <a:t>. проф. Семеног О.М.)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91222" cy="3066712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пілотний соціокультурний телекомунікаційний </a:t>
            </a:r>
            <a:r>
              <a:rPr lang="ru-RU" sz="2800" b="1" dirty="0" err="1" smtClean="0"/>
              <a:t>проєкт</a:t>
            </a:r>
            <a:r>
              <a:rPr lang="ru-RU" sz="2800" b="1" dirty="0" smtClean="0"/>
              <a:t> (</a:t>
            </a:r>
            <a:r>
              <a:rPr lang="ru-RU" sz="2000" dirty="0" smtClean="0"/>
              <a:t>2019-2020)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 </a:t>
            </a:r>
            <a:endParaRPr lang="uk-UA" sz="2800" dirty="0"/>
          </a:p>
        </p:txBody>
      </p:sp>
      <p:pic>
        <p:nvPicPr>
          <p:cNvPr id="3075" name="Picture 3" descr="E:\Мамин компьютер\!!!\Мои документы\С ноутбука\НАУКОВА МУДРІСТЬ 2020\КАФЕДРА УКР МОВИ І ЛІТ\лынгв- програм\80755426_1012111002480427_596094857712658022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193800"/>
            <a:ext cx="79375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пілотний соціокультурний телекомунікаційний </a:t>
            </a:r>
            <a:r>
              <a:rPr lang="ru-RU" sz="2800" b="1" dirty="0" err="1" smtClean="0"/>
              <a:t>проєкт</a:t>
            </a:r>
            <a:r>
              <a:rPr lang="ru-RU" sz="2800" b="1" dirty="0" smtClean="0"/>
              <a:t> (</a:t>
            </a:r>
            <a:r>
              <a:rPr lang="ru-RU" sz="2000" dirty="0" smtClean="0"/>
              <a:t>2019-2020)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 </a:t>
            </a:r>
            <a:endParaRPr lang="uk-UA" sz="2800" dirty="0"/>
          </a:p>
        </p:txBody>
      </p:sp>
      <p:pic>
        <p:nvPicPr>
          <p:cNvPr id="4099" name="Picture 3" descr="E:\Мамин компьютер\!!!\Мои документы\С ноутбука\НАУКОВА МУДРІСТЬ 2020\КАФЕДРА УКР МОВИ І ЛІТ\лынгв- програм\80839456_1012113162480211_6182102950073073664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2" y="1600200"/>
            <a:ext cx="80361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пілотний соціокультурний телекомунікаційний </a:t>
            </a:r>
            <a:r>
              <a:rPr lang="ru-RU" sz="2800" b="1" dirty="0" err="1" smtClean="0"/>
              <a:t>проєкт</a:t>
            </a:r>
            <a:r>
              <a:rPr lang="ru-RU" sz="2800" b="1" dirty="0" smtClean="0"/>
              <a:t> (</a:t>
            </a:r>
            <a:r>
              <a:rPr lang="ru-RU" sz="2000" dirty="0" smtClean="0"/>
              <a:t>2019-2020)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 </a:t>
            </a:r>
            <a:endParaRPr lang="uk-UA" sz="2800" dirty="0"/>
          </a:p>
        </p:txBody>
      </p:sp>
      <p:pic>
        <p:nvPicPr>
          <p:cNvPr id="5122" name="Picture 2" descr="E:\Мамин компьютер\!!!\Мои документы\С ноутбука\НАУКОВА МУДРІСТЬ 2020\КАФЕДРА УКР МОВИ І ЛІТ\лынгв- програм\жук\76975397_990846457940215_7697799919603548160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1805781"/>
            <a:ext cx="72999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пілотний соціокультурний телекомунікаційний </a:t>
            </a:r>
            <a:r>
              <a:rPr lang="ru-RU" sz="2800" b="1" dirty="0" err="1" smtClean="0"/>
              <a:t>проєкт</a:t>
            </a:r>
            <a:r>
              <a:rPr lang="ru-RU" sz="2800" b="1" dirty="0" smtClean="0"/>
              <a:t> (</a:t>
            </a:r>
            <a:r>
              <a:rPr lang="ru-RU" sz="2000" dirty="0" smtClean="0"/>
              <a:t>2019-2020)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 </a:t>
            </a:r>
            <a:endParaRPr lang="uk-UA" sz="2800" dirty="0"/>
          </a:p>
        </p:txBody>
      </p:sp>
      <p:pic>
        <p:nvPicPr>
          <p:cNvPr id="6146" name="Picture 2" descr="E:\Мамин компьютер\!!!\Мои документы\С ноутбука\НАУКОВА МУДРІСТЬ 2020\КАФЕДРА УКР МОВИ І ЛІТ\лынгв- програм\жук\78545323_990846387940222_3015760601700892672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" y="1805781"/>
            <a:ext cx="72999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pPr marL="0" indent="0">
              <a:defRPr/>
            </a:pP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ПРОВЕДЕНО : </a:t>
            </a:r>
            <a:r>
              <a:rPr lang="ru-RU" sz="2800" b="1" dirty="0">
                <a:cs typeface="Times New Roman" pitchFamily="18" charset="0"/>
              </a:rPr>
              <a:t/>
            </a:r>
            <a:br>
              <a:rPr lang="ru-RU" sz="2800" b="1" dirty="0"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772297"/>
            <a:ext cx="8856984" cy="2664296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uk-UA" sz="2000" b="1" u="sng" dirty="0" smtClean="0"/>
              <a:t>міжнародні науково-практичні конференції</a:t>
            </a:r>
            <a:r>
              <a:rPr lang="uk-UA" sz="2000" b="1" dirty="0" smtClean="0"/>
              <a:t>:</a:t>
            </a:r>
            <a:r>
              <a:rPr lang="uk-UA" sz="2000" dirty="0" smtClean="0"/>
              <a:t> </a:t>
            </a:r>
          </a:p>
          <a:p>
            <a:pPr marL="0" indent="361950" algn="just">
              <a:buNone/>
              <a:defRPr/>
            </a:pPr>
            <a:r>
              <a:rPr lang="uk-UA" sz="2000" dirty="0" smtClean="0"/>
              <a:t> 1.</a:t>
            </a:r>
            <a:r>
              <a:rPr lang="uk-UA" sz="2000" b="1" dirty="0" smtClean="0"/>
              <a:t>«Культуромовна </a:t>
            </a:r>
            <a:r>
              <a:rPr lang="uk-UA" sz="2000" b="1" dirty="0"/>
              <a:t>особистість фахівця у ХХІ столітті</a:t>
            </a:r>
            <a:r>
              <a:rPr lang="uk-UA" sz="2000" dirty="0"/>
              <a:t>» </a:t>
            </a:r>
            <a:r>
              <a:rPr lang="uk-UA" sz="2000" dirty="0" smtClean="0"/>
              <a:t>(2018-2019);</a:t>
            </a:r>
            <a:endParaRPr lang="uk-UA" sz="2000" dirty="0"/>
          </a:p>
          <a:p>
            <a:pPr algn="just"/>
            <a:r>
              <a:rPr lang="uk-UA" sz="2000" b="1" dirty="0" smtClean="0"/>
              <a:t>2.«Академічна </a:t>
            </a:r>
            <a:r>
              <a:rPr lang="uk-UA" sz="2000" b="1" dirty="0"/>
              <a:t>культура дослідника в освітньому просторі: європейський та національний досвід» </a:t>
            </a:r>
            <a:r>
              <a:rPr lang="uk-UA" sz="2000" dirty="0" smtClean="0"/>
              <a:t>(2019-2020 </a:t>
            </a:r>
            <a:r>
              <a:rPr lang="uk-UA" sz="2000" dirty="0"/>
              <a:t>р.)</a:t>
            </a:r>
            <a:endParaRPr lang="ru-RU" sz="2000" dirty="0"/>
          </a:p>
          <a:p>
            <a:pPr algn="just"/>
            <a:r>
              <a:rPr lang="uk-UA" sz="2000" b="1" dirty="0" smtClean="0"/>
              <a:t>3.Вебінар «</a:t>
            </a:r>
            <a:r>
              <a:rPr lang="uk-UA" sz="2000" b="1" dirty="0" err="1" smtClean="0"/>
              <a:t>Рідномовна</a:t>
            </a:r>
            <a:r>
              <a:rPr lang="uk-UA" sz="2000" b="1" dirty="0" smtClean="0"/>
              <a:t> </a:t>
            </a:r>
            <a:r>
              <a:rPr lang="uk-UA" sz="2000" b="1" dirty="0"/>
              <a:t>і багатомовна освіта у контексті сталого розвитку суспільства</a:t>
            </a:r>
            <a:r>
              <a:rPr lang="uk-UA" sz="2000" b="1" dirty="0" smtClean="0"/>
              <a:t>» (</a:t>
            </a:r>
            <a:r>
              <a:rPr lang="ru-RU" sz="1600" dirty="0" err="1" smtClean="0"/>
              <a:t>спільно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smtClean="0"/>
              <a:t>кафедрою </a:t>
            </a:r>
            <a:r>
              <a:rPr lang="ru-RU" sz="1600" dirty="0"/>
              <a:t>ЮНЕСКО «</a:t>
            </a:r>
            <a:r>
              <a:rPr lang="ru-RU" sz="1600" dirty="0" err="1"/>
              <a:t>Неперервна</a:t>
            </a:r>
            <a:r>
              <a:rPr lang="ru-RU" sz="1600" dirty="0"/>
              <a:t> </a:t>
            </a:r>
            <a:r>
              <a:rPr lang="ru-RU" sz="1600" dirty="0" err="1"/>
              <a:t>професійна</a:t>
            </a:r>
            <a:r>
              <a:rPr lang="ru-RU" sz="1600" dirty="0"/>
              <a:t> </a:t>
            </a:r>
            <a:r>
              <a:rPr lang="ru-RU" sz="1600" dirty="0" err="1"/>
              <a:t>освіта</a:t>
            </a:r>
            <a:r>
              <a:rPr lang="ru-RU" sz="1600" dirty="0"/>
              <a:t> ХХІ </a:t>
            </a:r>
            <a:r>
              <a:rPr lang="ru-RU" sz="1600" dirty="0" err="1"/>
              <a:t>століття</a:t>
            </a:r>
            <a:r>
              <a:rPr lang="ru-RU" sz="1600" dirty="0"/>
              <a:t>» </a:t>
            </a:r>
            <a:r>
              <a:rPr lang="ru-RU" sz="1600" dirty="0" err="1"/>
              <a:t>Інституту</a:t>
            </a:r>
            <a:r>
              <a:rPr lang="ru-RU" sz="1600" dirty="0"/>
              <a:t> </a:t>
            </a:r>
            <a:r>
              <a:rPr lang="ru-RU" sz="1600" dirty="0" err="1"/>
              <a:t>педагогічної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</a:t>
            </a:r>
            <a:r>
              <a:rPr lang="ru-RU" sz="1600" dirty="0" err="1"/>
              <a:t>освіти</a:t>
            </a:r>
            <a:r>
              <a:rPr lang="ru-RU" sz="1600" dirty="0"/>
              <a:t> </a:t>
            </a:r>
            <a:r>
              <a:rPr lang="ru-RU" sz="1600" dirty="0" err="1"/>
              <a:t>дорослих</a:t>
            </a:r>
            <a:r>
              <a:rPr lang="ru-RU" sz="1600" dirty="0"/>
              <a:t> </a:t>
            </a:r>
            <a:r>
              <a:rPr lang="uk-UA" sz="1600" dirty="0"/>
              <a:t>імені Івана </a:t>
            </a:r>
            <a:r>
              <a:rPr lang="uk-UA" sz="1600" dirty="0" err="1"/>
              <a:t>Зязюна</a:t>
            </a:r>
            <a:r>
              <a:rPr lang="uk-UA" sz="1600" dirty="0"/>
              <a:t> </a:t>
            </a:r>
            <a:r>
              <a:rPr lang="ru-RU" sz="1600" dirty="0" smtClean="0"/>
              <a:t>НАПН</a:t>
            </a:r>
            <a:r>
              <a:rPr lang="ru-RU" sz="2000" dirty="0" smtClean="0"/>
              <a:t>, </a:t>
            </a:r>
            <a:r>
              <a:rPr lang="ru-RU" sz="1600" dirty="0" smtClean="0"/>
              <a:t>2019-2020 р</a:t>
            </a:r>
            <a:r>
              <a:rPr lang="ru-RU" sz="1600" dirty="0" smtClean="0"/>
              <a:t>.).</a:t>
            </a:r>
            <a:r>
              <a:rPr lang="ru-RU" sz="1600" dirty="0"/>
              <a:t> </a:t>
            </a:r>
            <a:endParaRPr lang="uk-UA" sz="20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endParaRPr lang="ru-RU" sz="1600" dirty="0">
              <a:ea typeface="Calibri"/>
              <a:cs typeface="Times New Roman"/>
            </a:endParaRPr>
          </a:p>
          <a:p>
            <a:endParaRPr lang="ru-RU" sz="1100" dirty="0">
              <a:ea typeface="Calibri"/>
              <a:cs typeface="Times New Roman"/>
            </a:endParaRPr>
          </a:p>
          <a:p>
            <a:endParaRPr lang="uk-UA" sz="2400" b="1" dirty="0"/>
          </a:p>
          <a:p>
            <a:endParaRPr lang="ru-RU" sz="2400" dirty="0"/>
          </a:p>
        </p:txBody>
      </p:sp>
      <p:pic>
        <p:nvPicPr>
          <p:cNvPr id="5" name="Picture 2" descr="E:\Мамин компьютер\!!!\Мои документы\С ноутбука\Наукові крила 2019\КАФЕДРА УКР МОВИ І ЛІТЕРИ\ЦЕНТР ПРОФ РОЗВИТКУ\новини\51513495_789501671408029_372818876578136064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" y="4111356"/>
            <a:ext cx="5205553" cy="27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амин компьютер\!!!\Мои документы\С ноутбука\Наукові крила 2019\КАФЕДРА УКР МОВИ І ЛІТЕРИ\ЦЕНТР ПРОФ РОЗВИТКУ\новини\51593584_789501821408014_875850741980332032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64" y="4111356"/>
            <a:ext cx="4025645" cy="27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8851" cy="2882751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16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1523AB-2B27-4A22-8E61-BC83F1E8A818}"/>
              </a:ext>
            </a:extLst>
          </p:cNvPr>
          <p:cNvSpPr/>
          <p:nvPr/>
        </p:nvSpPr>
        <p:spPr>
          <a:xfrm>
            <a:off x="755576" y="28288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5" y="1052736"/>
            <a:ext cx="66682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cap="all" dirty="0"/>
              <a:t>«АКАДЕМІЧНА КУЛЬТУРА ДОСЛІДНИКА </a:t>
            </a:r>
            <a:r>
              <a:rPr lang="uk-UA" b="1" cap="all" dirty="0" smtClean="0"/>
              <a:t>В </a:t>
            </a:r>
            <a:r>
              <a:rPr lang="uk-UA" b="1" cap="all" dirty="0"/>
              <a:t>ОСВІТНЬОМУ ПРОСТОРІ: </a:t>
            </a:r>
            <a:r>
              <a:rPr lang="uk-UA" b="1" cap="all" dirty="0" smtClean="0"/>
              <a:t>європейський та </a:t>
            </a:r>
            <a:r>
              <a:rPr lang="uk-UA" b="1" cap="all" dirty="0"/>
              <a:t>національний досвід</a:t>
            </a:r>
            <a:r>
              <a:rPr lang="uk-UA" b="1" cap="all" dirty="0" smtClean="0"/>
              <a:t>»</a:t>
            </a:r>
          </a:p>
          <a:p>
            <a:pPr algn="ctr"/>
            <a:r>
              <a:rPr lang="uk-UA" b="1" dirty="0" smtClean="0"/>
              <a:t>(ІІІ Міжнародна науково-практична конференція</a:t>
            </a:r>
            <a:endParaRPr lang="ru-RU" dirty="0"/>
          </a:p>
          <a:p>
            <a:pPr algn="ctr"/>
            <a:r>
              <a:rPr lang="uk-UA" b="1" dirty="0"/>
              <a:t>здобувачів вищої освіти і молодих </a:t>
            </a:r>
            <a:r>
              <a:rPr lang="uk-UA" b="1" dirty="0" smtClean="0"/>
              <a:t>учених (14-15 травня 2020 р.)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 descr="E:\Мамин компьютер\!!!\Мои документы\С ноутбука\НАУКОВА МУДРІСТЬ 2020\Стаття\Караганов\Виступ 29.05.20\100969989_2618058785079426_30880332705211351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69" y="2420888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1052736"/>
            <a:ext cx="8586700" cy="5650408"/>
          </a:xfrm>
        </p:spPr>
        <p:txBody>
          <a:bodyPr>
            <a:noAutofit/>
          </a:bodyPr>
          <a:lstStyle/>
          <a:p>
            <a:endParaRPr lang="uk-UA" sz="2000" dirty="0" smtClean="0"/>
          </a:p>
          <a:p>
            <a:endParaRPr lang="en-US" sz="2000" dirty="0">
              <a:cs typeface="Times New Roman" pitchFamily="18" charset="0"/>
            </a:endParaRPr>
          </a:p>
        </p:txBody>
      </p:sp>
      <p:pic>
        <p:nvPicPr>
          <p:cNvPr id="1026" name="Picture 2" descr="E:\Мамин компьютер\!!!\Мои документы\С ноутбука\НАУКОВА МУДРІСТЬ 2020\КАФЕДРА УКР МОВИ І ЛІТ\КОНФ АКАДЕМ КУЛЬТУРА\Програмка конф\ПРОГРАМКА 14-15 ТРАВНЯ 2020\Заставки\73515588_969011146790413_225157332717482803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64"/>
            <a:ext cx="12025336" cy="801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8851" cy="2882751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16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1523AB-2B27-4A22-8E61-BC83F1E8A818}"/>
              </a:ext>
            </a:extLst>
          </p:cNvPr>
          <p:cNvSpPr/>
          <p:nvPr/>
        </p:nvSpPr>
        <p:spPr>
          <a:xfrm>
            <a:off x="755576" y="28288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E:\Мамин компьютер\!!!\Мои документы\С ноутбука\НАУКОВА МУДРІСТЬ 2020\Стаття\Караганов\Виступ 29.05.20\100986583_1715675455239559_651490994138644480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88840"/>
            <a:ext cx="7143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5" y="1052736"/>
            <a:ext cx="6668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Курси </a:t>
            </a:r>
            <a:r>
              <a:rPr lang="uk-UA" b="1" dirty="0"/>
              <a:t>підвищення кваліфікації педагогічних </a:t>
            </a:r>
            <a:r>
              <a:rPr lang="uk-UA" b="1" dirty="0" smtClean="0"/>
              <a:t>працівників (2020) </a:t>
            </a:r>
          </a:p>
          <a:p>
            <a:r>
              <a:rPr lang="uk-UA" dirty="0" smtClean="0"/>
              <a:t>Проблематика: культура української мови; </a:t>
            </a:r>
            <a:r>
              <a:rPr lang="uk-UA" dirty="0" err="1" smtClean="0"/>
              <a:t>медіакультура</a:t>
            </a:r>
            <a:r>
              <a:rPr lang="uk-UA" dirty="0" smtClean="0"/>
              <a:t> вчителя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4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8851" cy="4176464"/>
          </a:xfrm>
        </p:spPr>
        <p:txBody>
          <a:bodyPr>
            <a:noAutofit/>
          </a:bodyPr>
          <a:lstStyle/>
          <a:p>
            <a:pPr indent="457200" algn="just">
              <a:lnSpc>
                <a:spcPct val="120000"/>
              </a:lnSpc>
            </a:pP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 smtClean="0"/>
              <a:t>                     </a:t>
            </a:r>
            <a:r>
              <a:rPr lang="uk-UA" sz="1800" dirty="0" smtClean="0"/>
              <a:t>Експертну </a:t>
            </a:r>
            <a:r>
              <a:rPr lang="uk-UA" sz="1800" dirty="0"/>
              <a:t>оцінку апробованих міждисциплінарних майстер-класів, навчальних дисциплін, заходів здійснюють </a:t>
            </a:r>
            <a:r>
              <a:rPr lang="uk-UA" sz="1800" dirty="0" err="1"/>
              <a:t>стейкхолдери</a:t>
            </a:r>
            <a:r>
              <a:rPr lang="uk-UA" sz="1800" dirty="0"/>
              <a:t>: здобувачі освітнього рівня магістр, бакалавр, студентське самоврядування, випускники факультету, роботодавці, академічна спільнота.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           Роботодавці-експерти </a:t>
            </a:r>
            <a:r>
              <a:rPr lang="uk-UA" sz="1800" dirty="0"/>
              <a:t>акцентують увагу </a:t>
            </a:r>
            <a:r>
              <a:rPr lang="uk-UA" sz="1800" dirty="0" smtClean="0"/>
              <a:t>на </a:t>
            </a:r>
            <a:r>
              <a:rPr lang="uk-UA" sz="1800" dirty="0"/>
              <a:t>більш детальному опануванні здобувачами практичної складової мовно-літературних дисциплін, основ інклюзії, формуванні умінь розв’язувати складні завдання і проблеми інноваційного та дослідницького характеру, умінь і навичок професійно-педагогічної комунікації державною та англійською мовами, конкретизації фахових </a:t>
            </a:r>
            <a:r>
              <a:rPr lang="uk-UA" sz="1800" dirty="0" err="1"/>
              <a:t>компетентностей</a:t>
            </a:r>
            <a:r>
              <a:rPr lang="uk-UA" sz="1800" dirty="0"/>
              <a:t> та програмних результатів навчання з урахуванням філологічних традицій Сумщини, сучасних тенденцій в академічному просторі. </a:t>
            </a:r>
            <a:r>
              <a:rPr lang="uk-UA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1400" b="1" dirty="0"/>
          </a:p>
        </p:txBody>
      </p:sp>
      <p:pic>
        <p:nvPicPr>
          <p:cNvPr id="7" name="Рисунок 6" descr="Ð¡Ð²ÑÑÐ»Ð¸Ð½Ð° Ð²ÑÐ´ Ð¡ÑÐ¼ÑÑÐºÐ¸Ð¹ Ð´ÐµÑÐ¶Ð°Ð²Ð½Ð¸Ð¹ Ð¿ÐµÐ´Ð°Ð³Ð¾Ð³ÑÑÐ½Ð¸Ð¹ ÑÐ½ÑÐ²ÐµÑÑÐ¸ÑÐµÑ ÑÐ¼. Ð.Ð¡.ÐÐ°ÐºÐ°ÑÐµÐ½ÐºÐ°.">
            <a:extLst>
              <a:ext uri="{FF2B5EF4-FFF2-40B4-BE49-F238E27FC236}">
                <a16:creationId xmlns:a16="http://schemas.microsoft.com/office/drawing/2014/main" xmlns="" id="{81430E46-7B15-4E80-8F93-F0A17AE633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42852"/>
            <a:ext cx="21930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1523AB-2B27-4A22-8E61-BC83F1E8A818}"/>
              </a:ext>
            </a:extLst>
          </p:cNvPr>
          <p:cNvSpPr/>
          <p:nvPr/>
        </p:nvSpPr>
        <p:spPr>
          <a:xfrm>
            <a:off x="755576" y="28288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290191" cy="13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1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52" y="1052736"/>
            <a:ext cx="9036496" cy="764704"/>
          </a:xfrm>
        </p:spPr>
        <p:txBody>
          <a:bodyPr>
            <a:noAutofit/>
          </a:bodyPr>
          <a:lstStyle/>
          <a:p>
            <a:r>
              <a:rPr lang="uk-UA" sz="2800" b="1" dirty="0"/>
              <a:t>«Університет  – Школа: комунікативна  взаємодія»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algn="just" fontAlgn="base"/>
            <a:r>
              <a:rPr lang="uk-UA" sz="2400" b="1" dirty="0"/>
              <a:t> </a:t>
            </a:r>
            <a:r>
              <a:rPr lang="uk-UA" sz="2400" b="1" dirty="0" smtClean="0"/>
              <a:t>   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204364"/>
              </p:ext>
            </p:extLst>
          </p:nvPr>
        </p:nvGraphicFramePr>
        <p:xfrm>
          <a:off x="1533207" y="2145633"/>
          <a:ext cx="6077585" cy="3406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Позитиви  реалізації проекту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Проблеми, які потребують вирішення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Нові ідеї й усвідомлення змін у власному 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закладі,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взаємозв'язку різних закладів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Рівень залучення до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проєкту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співробітників університету, шкіл, інституту післядипломної педагогічної освіти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Потреба у власному особистісному  та професійному розвитку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Якість інформаційної підтримки центру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Контакти з  колегами українських ЗВО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Система заохочень, стимулів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Контакти з колегами польських ЗВО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Індикатори якості діяльності центру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Підготовка /організація </a:t>
                      </a:r>
                      <a:r>
                        <a:rPr lang="uk-UA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проєктів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, заходів, орієнтованих на реальні потреби закладів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Діагностичний інструментарій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3525" y="214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8851" cy="2882751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Глибоко вдячна Вам за увагу!</a:t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r>
              <a:rPr lang="uk-UA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Готова відповісти на запитання! </a:t>
            </a:r>
            <a:endParaRPr lang="ru-RU" sz="1600" b="1" dirty="0"/>
          </a:p>
        </p:txBody>
      </p:sp>
      <p:pic>
        <p:nvPicPr>
          <p:cNvPr id="7" name="Рисунок 6" descr="Ð¡Ð²ÑÑÐ»Ð¸Ð½Ð° Ð²ÑÐ´ Ð¡ÑÐ¼ÑÑÐºÐ¸Ð¹ Ð´ÐµÑÐ¶Ð°Ð²Ð½Ð¸Ð¹ Ð¿ÐµÐ´Ð°Ð³Ð¾Ð³ÑÑÐ½Ð¸Ð¹ ÑÐ½ÑÐ²ÐµÑÑÐ¸ÑÐµÑ ÑÐ¼. Ð.Ð¡.ÐÐ°ÐºÐ°ÑÐµÐ½ÐºÐ°.">
            <a:extLst>
              <a:ext uri="{FF2B5EF4-FFF2-40B4-BE49-F238E27FC236}">
                <a16:creationId xmlns:a16="http://schemas.microsoft.com/office/drawing/2014/main" xmlns="" id="{81430E46-7B15-4E80-8F93-F0A17AE633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42852"/>
            <a:ext cx="219303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1523AB-2B27-4A22-8E61-BC83F1E8A818}"/>
              </a:ext>
            </a:extLst>
          </p:cNvPr>
          <p:cNvSpPr/>
          <p:nvPr/>
        </p:nvSpPr>
        <p:spPr>
          <a:xfrm>
            <a:off x="755576" y="2828836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290191" cy="13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3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ПОЛЬСЬКІ ОСВІТНІ ПРАКТИКИ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1052736"/>
            <a:ext cx="8586700" cy="5650408"/>
          </a:xfrm>
        </p:spPr>
        <p:txBody>
          <a:bodyPr>
            <a:noAutofit/>
          </a:bodyPr>
          <a:lstStyle/>
          <a:p>
            <a:pPr marL="0" indent="457200" algn="just"/>
            <a:r>
              <a:rPr lang="uk-UA" sz="2000" dirty="0" smtClean="0"/>
              <a:t>1). освітній </a:t>
            </a:r>
            <a:r>
              <a:rPr lang="uk-UA" sz="2000" dirty="0"/>
              <a:t>процес  </a:t>
            </a:r>
            <a:r>
              <a:rPr lang="uk-UA" sz="2000" dirty="0" smtClean="0"/>
              <a:t>в університетах побудований </a:t>
            </a:r>
            <a:r>
              <a:rPr lang="uk-UA" sz="2000" dirty="0"/>
              <a:t>на засадах </a:t>
            </a:r>
            <a:r>
              <a:rPr lang="uk-UA" sz="2000" dirty="0" err="1" smtClean="0"/>
              <a:t>міждисциплінарності</a:t>
            </a:r>
            <a:r>
              <a:rPr lang="uk-UA" sz="2000" dirty="0" smtClean="0"/>
              <a:t> й </a:t>
            </a:r>
            <a:r>
              <a:rPr lang="uk-UA" sz="2000" dirty="0" err="1"/>
              <a:t>міжгалузевості</a:t>
            </a:r>
            <a:r>
              <a:rPr lang="uk-UA" sz="2000" dirty="0"/>
              <a:t>,  якості навчання і досліджень, грантової і </a:t>
            </a:r>
            <a:r>
              <a:rPr lang="uk-UA" sz="2000" dirty="0" err="1" smtClean="0"/>
              <a:t>проєктної</a:t>
            </a:r>
            <a:r>
              <a:rPr lang="uk-UA" sz="2000" dirty="0" smtClean="0"/>
              <a:t> діяльності, пронизаний </a:t>
            </a:r>
            <a:r>
              <a:rPr lang="uk-UA" sz="2000" dirty="0"/>
              <a:t>новими моделями дослідницьких стосунків університетів з навчальними </a:t>
            </a:r>
            <a:r>
              <a:rPr lang="uk-UA" sz="2000" dirty="0" smtClean="0"/>
              <a:t>закладами;</a:t>
            </a:r>
            <a:endParaRPr lang="ru-RU" sz="2000" dirty="0"/>
          </a:p>
          <a:p>
            <a:pPr marL="0" indent="457200" algn="just">
              <a:spcBef>
                <a:spcPts val="1800"/>
              </a:spcBef>
              <a:buNone/>
              <a:defRPr/>
            </a:pPr>
            <a:r>
              <a:rPr lang="uk-UA" sz="2000" dirty="0" smtClean="0"/>
              <a:t>2)</a:t>
            </a:r>
            <a:r>
              <a:rPr lang="uk-UA" sz="2000" dirty="0" err="1" smtClean="0"/>
              <a:t>.студенти</a:t>
            </a:r>
            <a:r>
              <a:rPr lang="uk-UA" sz="2000" dirty="0" smtClean="0"/>
              <a:t> </a:t>
            </a:r>
            <a:r>
              <a:rPr lang="uk-UA" sz="2000" dirty="0"/>
              <a:t>беруть участь у науково-дослідних </a:t>
            </a:r>
            <a:r>
              <a:rPr lang="uk-UA" sz="2000" dirty="0" err="1"/>
              <a:t>проєктах</a:t>
            </a:r>
            <a:r>
              <a:rPr lang="uk-UA" sz="2000" dirty="0"/>
              <a:t> факультету  </a:t>
            </a:r>
            <a:r>
              <a:rPr lang="ru-RU" sz="2000" dirty="0" err="1"/>
              <a:t>Artes</a:t>
            </a:r>
            <a:r>
              <a:rPr lang="ru-RU" sz="2000" dirty="0"/>
              <a:t> </a:t>
            </a:r>
            <a:r>
              <a:rPr lang="ru-RU" sz="2000" dirty="0" err="1"/>
              <a:t>Liberales</a:t>
            </a:r>
            <a:r>
              <a:rPr lang="uk-UA" sz="2000" dirty="0"/>
              <a:t>, які отримали підтримку Європейського Союзу та відомих іноземних та польських </a:t>
            </a:r>
            <a:r>
              <a:rPr lang="uk-UA" sz="2000" dirty="0" smtClean="0"/>
              <a:t>установ;</a:t>
            </a:r>
          </a:p>
          <a:p>
            <a:pPr marL="0" indent="457200" algn="just">
              <a:spcBef>
                <a:spcPts val="1800"/>
              </a:spcBef>
              <a:buNone/>
              <a:defRPr/>
            </a:pPr>
            <a:r>
              <a:rPr lang="uk-UA" sz="2000" dirty="0" smtClean="0"/>
              <a:t>3) освітні </a:t>
            </a:r>
            <a:r>
              <a:rPr lang="uk-UA" sz="2000" dirty="0"/>
              <a:t>практики академічної комунікації і </a:t>
            </a:r>
            <a:r>
              <a:rPr lang="uk-UA" sz="2000" dirty="0" smtClean="0"/>
              <a:t>культури роботи із текстом</a:t>
            </a:r>
            <a:endParaRPr lang="uk-UA" sz="2000" b="1" dirty="0"/>
          </a:p>
          <a:p>
            <a:pPr marL="0" indent="0" algn="just">
              <a:spcBef>
                <a:spcPts val="1800"/>
              </a:spcBef>
              <a:buNone/>
              <a:defRPr/>
            </a:pPr>
            <a:r>
              <a:rPr lang="uk-UA" sz="2000" dirty="0" smtClean="0"/>
              <a:t> </a:t>
            </a:r>
            <a:r>
              <a:rPr lang="uk-UA" sz="3600" dirty="0" smtClean="0"/>
              <a:t> </a:t>
            </a:r>
            <a:r>
              <a:rPr lang="en-US" sz="1400" b="1" u="sng" dirty="0" err="1"/>
              <a:t>Universitet</a:t>
            </a:r>
            <a:r>
              <a:rPr lang="en-US" sz="1400" b="1" u="sng" dirty="0"/>
              <a:t> </a:t>
            </a:r>
            <a:r>
              <a:rPr lang="en-US" sz="1400" b="1" u="sng" dirty="0" err="1"/>
              <a:t>Warszawski</a:t>
            </a:r>
            <a:r>
              <a:rPr lang="uk-UA" sz="1400" b="1" u="sng" dirty="0"/>
              <a:t>, </a:t>
            </a:r>
            <a:r>
              <a:rPr lang="en-US" sz="1400" b="1" u="sng" dirty="0" err="1"/>
              <a:t>Universitet</a:t>
            </a:r>
            <a:r>
              <a:rPr lang="en-US" sz="1400" b="1" u="sng" dirty="0"/>
              <a:t> </a:t>
            </a:r>
            <a:r>
              <a:rPr lang="en-US" sz="1400" b="1" u="sng" dirty="0" err="1"/>
              <a:t>Jagellonski</a:t>
            </a:r>
            <a:endParaRPr lang="ru-RU" sz="14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/>
              <a:t>d-r  </a:t>
            </a:r>
            <a:r>
              <a:rPr lang="en-US" sz="1400" dirty="0" err="1"/>
              <a:t>hab.Robert</a:t>
            </a:r>
            <a:r>
              <a:rPr lang="en-US" sz="1400" dirty="0"/>
              <a:t>  A </a:t>
            </a:r>
            <a:r>
              <a:rPr lang="en-US" sz="1400" dirty="0" err="1"/>
              <a:t>Sucharsk</a:t>
            </a:r>
            <a:r>
              <a:rPr lang="uk-UA" sz="1400" dirty="0"/>
              <a:t>і!!! </a:t>
            </a:r>
            <a:r>
              <a:rPr lang="en-US" sz="1400" dirty="0"/>
              <a:t>Prof J </a:t>
            </a:r>
            <a:r>
              <a:rPr lang="en-US" sz="1400" dirty="0" err="1"/>
              <a:t>Choinska</a:t>
            </a:r>
            <a:r>
              <a:rPr lang="en-US" sz="1400" dirty="0"/>
              <a:t> Mika</a:t>
            </a:r>
            <a:r>
              <a:rPr lang="uk-UA" sz="1400" dirty="0"/>
              <a:t>, </a:t>
            </a:r>
            <a:r>
              <a:rPr lang="en-US" sz="1400" dirty="0" err="1"/>
              <a:t>Agata</a:t>
            </a:r>
            <a:r>
              <a:rPr lang="en-US" sz="1400" dirty="0"/>
              <a:t> </a:t>
            </a:r>
            <a:r>
              <a:rPr lang="en-US" sz="1400" dirty="0" err="1"/>
              <a:t>Luczynska</a:t>
            </a:r>
            <a:r>
              <a:rPr lang="en-US" sz="1400" dirty="0"/>
              <a:t> </a:t>
            </a:r>
            <a:r>
              <a:rPr lang="uk-UA" sz="1400" dirty="0"/>
              <a:t>, </a:t>
            </a:r>
            <a:r>
              <a:rPr lang="en-US" sz="1400" dirty="0"/>
              <a:t>d-r </a:t>
            </a:r>
            <a:r>
              <a:rPr lang="en-US" sz="1400" dirty="0" err="1"/>
              <a:t>hab</a:t>
            </a:r>
            <a:r>
              <a:rPr lang="uk-UA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Przemystaw</a:t>
            </a:r>
            <a:r>
              <a:rPr lang="en-US" sz="1400" dirty="0"/>
              <a:t> </a:t>
            </a:r>
            <a:r>
              <a:rPr lang="en-US" sz="1400" dirty="0" err="1"/>
              <a:t>Sadura</a:t>
            </a:r>
            <a:r>
              <a:rPr lang="uk-UA" sz="1400" dirty="0"/>
              <a:t>,</a:t>
            </a:r>
            <a:r>
              <a:rPr lang="en-US" sz="1400" dirty="0"/>
              <a:t> prof </a:t>
            </a:r>
            <a:r>
              <a:rPr lang="uk-UA" sz="1400" dirty="0"/>
              <a:t>.</a:t>
            </a:r>
            <a:r>
              <a:rPr lang="en-US" sz="1400" dirty="0"/>
              <a:t>J </a:t>
            </a:r>
            <a:r>
              <a:rPr lang="en-US" sz="1400" dirty="0" err="1"/>
              <a:t>Sujecka-Zajac</a:t>
            </a:r>
            <a:r>
              <a:rPr lang="uk-UA" sz="1400" dirty="0"/>
              <a:t>,</a:t>
            </a:r>
            <a:r>
              <a:rPr lang="en-US" sz="1400" dirty="0"/>
              <a:t>d-r </a:t>
            </a:r>
            <a:r>
              <a:rPr lang="en-US" sz="1400" dirty="0" err="1"/>
              <a:t>Grazyna</a:t>
            </a:r>
            <a:r>
              <a:rPr lang="en-US" sz="1400" dirty="0"/>
              <a:t> </a:t>
            </a:r>
            <a:r>
              <a:rPr lang="en-US" sz="1400" dirty="0" err="1"/>
              <a:t>Czetwertynska</a:t>
            </a:r>
            <a:r>
              <a:rPr lang="uk-UA" sz="1400" dirty="0"/>
              <a:t>,  </a:t>
            </a:r>
            <a:r>
              <a:rPr lang="en-US" sz="1400" dirty="0"/>
              <a:t>d-r </a:t>
            </a:r>
            <a:r>
              <a:rPr lang="en-US" sz="1400" dirty="0" err="1"/>
              <a:t>Aleksander</a:t>
            </a:r>
            <a:r>
              <a:rPr lang="en-US" sz="1400" dirty="0"/>
              <a:t> </a:t>
            </a:r>
            <a:r>
              <a:rPr lang="en-US" sz="1400" dirty="0" err="1"/>
              <a:t>Pawlicki</a:t>
            </a:r>
            <a:r>
              <a:rPr lang="en-US" sz="1400" dirty="0"/>
              <a:t>  </a:t>
            </a:r>
            <a:endParaRPr lang="uk-UA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/>
              <a:t>- </a:t>
            </a:r>
            <a:r>
              <a:rPr lang="en-US" sz="1400" dirty="0"/>
              <a:t>d-r  hab. </a:t>
            </a:r>
            <a:r>
              <a:rPr lang="en-US" sz="1400" dirty="0" err="1"/>
              <a:t>Bogdan</a:t>
            </a:r>
            <a:r>
              <a:rPr lang="en-US" sz="1400" dirty="0"/>
              <a:t> </a:t>
            </a:r>
            <a:r>
              <a:rPr lang="en-US" sz="1400" dirty="0" err="1"/>
              <a:t>Szlachta</a:t>
            </a:r>
            <a:r>
              <a:rPr lang="en-US" sz="1400" dirty="0"/>
              <a:t> </a:t>
            </a:r>
            <a:r>
              <a:rPr lang="uk-UA" sz="1400" dirty="0"/>
              <a:t>!</a:t>
            </a:r>
            <a:r>
              <a:rPr lang="en-US" sz="1400" dirty="0"/>
              <a:t>P d-r Adrian </a:t>
            </a:r>
            <a:r>
              <a:rPr lang="en-US" sz="1400" dirty="0" err="1"/>
              <a:t>Ochalik</a:t>
            </a:r>
            <a:r>
              <a:rPr lang="en-US" sz="1400" dirty="0"/>
              <a:t> </a:t>
            </a:r>
            <a:r>
              <a:rPr lang="uk-UA" sz="1400" dirty="0"/>
              <a:t>!</a:t>
            </a:r>
            <a:r>
              <a:rPr lang="en-US" sz="1400" dirty="0"/>
              <a:t> d-r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Dardzinski</a:t>
            </a:r>
            <a:r>
              <a:rPr lang="en-US" sz="1400" dirty="0"/>
              <a:t> </a:t>
            </a:r>
            <a:r>
              <a:rPr lang="uk-UA" sz="1400" dirty="0"/>
              <a:t>!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Szumlinski</a:t>
            </a:r>
            <a:r>
              <a:rPr lang="uk-UA" sz="1400" dirty="0"/>
              <a:t>, </a:t>
            </a:r>
            <a:r>
              <a:rPr lang="en-US" sz="1400" dirty="0" err="1"/>
              <a:t>Tadeusz</a:t>
            </a:r>
            <a:r>
              <a:rPr lang="en-US" sz="1400" dirty="0"/>
              <a:t> </a:t>
            </a:r>
            <a:r>
              <a:rPr lang="en-US" sz="1400" dirty="0" err="1"/>
              <a:t>Debowski</a:t>
            </a:r>
            <a:r>
              <a:rPr lang="en-US" sz="1400" dirty="0"/>
              <a:t> </a:t>
            </a:r>
            <a:r>
              <a:rPr lang="uk-UA" sz="1400" dirty="0"/>
              <a:t>,</a:t>
            </a:r>
            <a:r>
              <a:rPr lang="en-US" sz="1400" dirty="0" err="1"/>
              <a:t>Michail</a:t>
            </a:r>
            <a:r>
              <a:rPr lang="en-US" sz="1400" dirty="0"/>
              <a:t> </a:t>
            </a:r>
            <a:r>
              <a:rPr lang="en-US" sz="1400" dirty="0" err="1"/>
              <a:t>Berezinski</a:t>
            </a:r>
            <a:r>
              <a:rPr lang="uk-UA" sz="1400" dirty="0"/>
              <a:t>, </a:t>
            </a:r>
            <a:r>
              <a:rPr lang="en-US" sz="1400" dirty="0" err="1"/>
              <a:t>Pawel</a:t>
            </a:r>
            <a:r>
              <a:rPr lang="en-US" sz="1400" dirty="0"/>
              <a:t> </a:t>
            </a:r>
            <a:r>
              <a:rPr lang="en-US" sz="1400" dirty="0" err="1"/>
              <a:t>Winiarski</a:t>
            </a:r>
            <a:r>
              <a:rPr lang="uk-UA" sz="1400" dirty="0"/>
              <a:t>,  </a:t>
            </a:r>
            <a:r>
              <a:rPr lang="en-US" sz="1400" dirty="0"/>
              <a:t>Adam </a:t>
            </a:r>
            <a:r>
              <a:rPr lang="en-US" sz="1400" dirty="0" err="1"/>
              <a:t>Jelonik</a:t>
            </a:r>
            <a:r>
              <a:rPr lang="uk-UA" sz="1400" dirty="0"/>
              <a:t>,</a:t>
            </a:r>
            <a:r>
              <a:rPr lang="en-US" sz="1400" dirty="0" err="1"/>
              <a:t>Kinga</a:t>
            </a:r>
            <a:r>
              <a:rPr lang="en-US" sz="1400" dirty="0"/>
              <a:t> </a:t>
            </a:r>
            <a:r>
              <a:rPr lang="en-US" sz="1400" dirty="0" err="1"/>
              <a:t>Drechny</a:t>
            </a:r>
            <a:r>
              <a:rPr lang="uk-UA" sz="1400" dirty="0"/>
              <a:t>-</a:t>
            </a:r>
            <a:r>
              <a:rPr lang="en-US" sz="1400" dirty="0" err="1"/>
              <a:t>Mucha</a:t>
            </a:r>
            <a:r>
              <a:rPr lang="uk-UA" sz="1400" dirty="0"/>
              <a:t>,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Szumlinski</a:t>
            </a:r>
            <a:r>
              <a:rPr lang="en-US" sz="1400" dirty="0"/>
              <a:t> </a:t>
            </a:r>
            <a:r>
              <a:rPr lang="en-US" sz="1400" dirty="0" err="1"/>
              <a:t>Tadeusz</a:t>
            </a:r>
            <a:r>
              <a:rPr lang="en-US" sz="1400" dirty="0"/>
              <a:t> </a:t>
            </a:r>
            <a:r>
              <a:rPr lang="en-US" sz="1400" dirty="0" err="1"/>
              <a:t>Debowski</a:t>
            </a:r>
            <a:r>
              <a:rPr lang="en-US" sz="1400" dirty="0"/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buFontTx/>
              <a:buChar char="-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3600" dirty="0"/>
          </a:p>
          <a:p>
            <a:endParaRPr lang="ru-RU" sz="3600" dirty="0"/>
          </a:p>
          <a:p>
            <a:r>
              <a:rPr lang="uk-UA" sz="3600" dirty="0"/>
              <a:t> </a:t>
            </a:r>
            <a:endParaRPr lang="ru-RU" sz="3600" dirty="0"/>
          </a:p>
          <a:p>
            <a:pPr marL="0" indent="457200" algn="just">
              <a:buNone/>
              <a:defRPr/>
            </a:pPr>
            <a:endParaRPr lang="uk-UA" sz="3600" b="1" dirty="0"/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ПОЛЬСЬКІ ОСВІТНІ ПРАКТИКИ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000" b="1" dirty="0" smtClean="0"/>
              <a:t>четверта фаза </a:t>
            </a:r>
            <a:r>
              <a:rPr lang="uk-UA" sz="2000" b="1" dirty="0"/>
              <a:t>українсько-польського </a:t>
            </a:r>
            <a:r>
              <a:rPr lang="uk-UA" sz="2000" b="1" dirty="0" err="1" smtClean="0"/>
              <a:t>проєкту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 </a:t>
            </a:r>
            <a:r>
              <a:rPr lang="uk-UA" sz="2000" b="1" dirty="0"/>
              <a:t>«Інноваційний університет та лідерство</a:t>
            </a:r>
            <a:r>
              <a:rPr lang="uk-UA" sz="2000" b="1" dirty="0" smtClean="0"/>
              <a:t>», листопад </a:t>
            </a:r>
            <a:r>
              <a:rPr lang="uk-UA" sz="2000" b="1" dirty="0"/>
              <a:t>2018 </a:t>
            </a:r>
            <a:r>
              <a:rPr lang="uk-UA" sz="2000" b="1" dirty="0" smtClean="0"/>
              <a:t>р.</a:t>
            </a:r>
            <a:r>
              <a:rPr lang="uk-UA" sz="2800" dirty="0" smtClean="0"/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1052736"/>
            <a:ext cx="8586700" cy="5650408"/>
          </a:xfrm>
        </p:spPr>
        <p:txBody>
          <a:bodyPr>
            <a:noAutofit/>
          </a:bodyPr>
          <a:lstStyle/>
          <a:p>
            <a:r>
              <a:rPr lang="uk-UA" sz="2400" u="sng" dirty="0" err="1" smtClean="0"/>
              <a:t>Інтердисциплінарні</a:t>
            </a:r>
            <a:r>
              <a:rPr lang="uk-UA" sz="2400" u="sng" dirty="0" smtClean="0"/>
              <a:t> </a:t>
            </a:r>
            <a:r>
              <a:rPr lang="uk-UA" sz="2400" u="sng" dirty="0"/>
              <a:t>тренінги </a:t>
            </a:r>
            <a:endParaRPr lang="ru-RU" sz="2400" u="sng" dirty="0"/>
          </a:p>
          <a:p>
            <a:r>
              <a:rPr lang="uk-UA" sz="2400" dirty="0"/>
              <a:t>з актуальних питань якості польської реформи шкільної та вищої освіти, </a:t>
            </a:r>
            <a:endParaRPr lang="ru-RU" sz="2400" dirty="0"/>
          </a:p>
          <a:p>
            <a:r>
              <a:rPr lang="uk-UA" sz="2400" dirty="0"/>
              <a:t> активного партнерства вчителя й науковця. </a:t>
            </a:r>
            <a:endParaRPr lang="ru-RU" sz="2400" dirty="0"/>
          </a:p>
          <a:p>
            <a:r>
              <a:rPr lang="uk-UA" sz="2400" u="sng" dirty="0"/>
              <a:t>Майстер-класи</a:t>
            </a:r>
            <a:r>
              <a:rPr lang="uk-UA" sz="2400" dirty="0"/>
              <a:t> докторів наук, професорів Й.</a:t>
            </a:r>
            <a:r>
              <a:rPr lang="uk-UA" sz="2400" dirty="0" err="1"/>
              <a:t>Хоінської-Міки</a:t>
            </a:r>
            <a:r>
              <a:rPr lang="uk-UA" sz="2400" dirty="0"/>
              <a:t>, Й.</a:t>
            </a:r>
            <a:r>
              <a:rPr lang="uk-UA" sz="2400" dirty="0" err="1"/>
              <a:t>Суєцка-Зайонц</a:t>
            </a:r>
            <a:r>
              <a:rPr lang="uk-UA" sz="2400" dirty="0"/>
              <a:t>, А.</a:t>
            </a:r>
            <a:r>
              <a:rPr lang="uk-UA" sz="2400" dirty="0" err="1"/>
              <a:t>Павліцкі</a:t>
            </a:r>
            <a:r>
              <a:rPr lang="uk-UA" sz="2400" dirty="0"/>
              <a:t>, Г.</a:t>
            </a:r>
            <a:r>
              <a:rPr lang="uk-UA" sz="2400" dirty="0" err="1"/>
              <a:t>Четвертинської</a:t>
            </a:r>
            <a:r>
              <a:rPr lang="uk-UA" sz="2400" dirty="0"/>
              <a:t>, П.</a:t>
            </a:r>
            <a:r>
              <a:rPr lang="uk-UA" sz="2400" dirty="0" err="1"/>
              <a:t>Садури</a:t>
            </a:r>
            <a:r>
              <a:rPr lang="uk-UA" sz="2400" dirty="0"/>
              <a:t>, А.</a:t>
            </a:r>
            <a:r>
              <a:rPr lang="uk-UA" sz="2400" dirty="0" err="1"/>
              <a:t>Лучиньської</a:t>
            </a:r>
            <a:r>
              <a:rPr lang="uk-UA" sz="2400" dirty="0"/>
              <a:t>, М.</a:t>
            </a:r>
            <a:r>
              <a:rPr lang="uk-UA" sz="2400" dirty="0" err="1"/>
              <a:t>Юревіч</a:t>
            </a:r>
            <a:r>
              <a:rPr lang="uk-UA" sz="2400" dirty="0"/>
              <a:t>, </a:t>
            </a:r>
            <a:r>
              <a:rPr lang="pl-PL" sz="2400" dirty="0"/>
              <a:t>М</a:t>
            </a:r>
            <a:r>
              <a:rPr lang="uk-UA" sz="2400" dirty="0"/>
              <a:t>.</a:t>
            </a:r>
            <a:r>
              <a:rPr lang="pl-PL" sz="2400" dirty="0"/>
              <a:t>Сват-Павліцк</a:t>
            </a:r>
            <a:r>
              <a:rPr lang="uk-UA" sz="2400" dirty="0"/>
              <a:t>и про </a:t>
            </a:r>
            <a:endParaRPr lang="ru-RU" sz="2400" dirty="0"/>
          </a:p>
          <a:p>
            <a:r>
              <a:rPr lang="uk-UA" sz="2400" dirty="0"/>
              <a:t>школу й університет як зустріч двох культур, </a:t>
            </a:r>
            <a:endParaRPr lang="ru-RU" sz="2400" dirty="0"/>
          </a:p>
          <a:p>
            <a:r>
              <a:rPr lang="uk-UA" sz="2400" dirty="0"/>
              <a:t>«Школу освіти» як  ефективний ресурс  підвищення кваліфікації вчителів, </a:t>
            </a:r>
            <a:endParaRPr lang="ru-RU" sz="2400" dirty="0"/>
          </a:p>
          <a:p>
            <a:r>
              <a:rPr lang="uk-UA" sz="2400" dirty="0" err="1"/>
              <a:t>туторінг</a:t>
            </a:r>
            <a:r>
              <a:rPr lang="uk-UA" sz="2400" dirty="0"/>
              <a:t>, </a:t>
            </a:r>
            <a:r>
              <a:rPr lang="uk-UA" sz="2400" dirty="0" err="1"/>
              <a:t>менторінг</a:t>
            </a:r>
            <a:r>
              <a:rPr lang="uk-UA" sz="2400" dirty="0"/>
              <a:t> і </a:t>
            </a:r>
            <a:r>
              <a:rPr lang="uk-UA" sz="2400" dirty="0" err="1"/>
              <a:t>посттуторінг</a:t>
            </a:r>
            <a:r>
              <a:rPr lang="uk-UA" sz="2400" dirty="0"/>
              <a:t> </a:t>
            </a:r>
            <a:endParaRPr lang="ru-RU" sz="2400" dirty="0"/>
          </a:p>
          <a:p>
            <a:pPr marL="0" indent="457200" algn="just"/>
            <a:endParaRPr lang="uk-UA" sz="1400" b="1" u="sng" dirty="0"/>
          </a:p>
          <a:p>
            <a:pPr marL="0" indent="457200" algn="just"/>
            <a:endParaRPr lang="uk-UA" sz="1400" b="1" u="sng" dirty="0" smtClean="0"/>
          </a:p>
          <a:p>
            <a:pPr marL="0" indent="457200" algn="just"/>
            <a:endParaRPr lang="uk-UA" sz="1400" b="1" u="sng" dirty="0"/>
          </a:p>
          <a:p>
            <a:pPr marL="0" indent="457200" algn="just">
              <a:buNone/>
              <a:defRPr/>
            </a:pPr>
            <a:endParaRPr lang="uk-UA" sz="3600" b="1" dirty="0"/>
          </a:p>
          <a:p>
            <a:pPr marL="0" indent="0" algn="just">
              <a:spcBef>
                <a:spcPts val="1800"/>
              </a:spcBef>
              <a:buNone/>
              <a:defRPr/>
            </a:pP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Освітні практики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1052736"/>
            <a:ext cx="8586700" cy="5650408"/>
          </a:xfrm>
        </p:spPr>
        <p:txBody>
          <a:bodyPr>
            <a:noAutofit/>
          </a:bodyPr>
          <a:lstStyle/>
          <a:p>
            <a:endParaRPr lang="uk-UA" sz="2000" dirty="0" smtClean="0"/>
          </a:p>
          <a:p>
            <a:r>
              <a:rPr lang="uk-UA" sz="2000" dirty="0" smtClean="0"/>
              <a:t>«</a:t>
            </a:r>
            <a:r>
              <a:rPr lang="uk-UA" sz="2000" dirty="0"/>
              <a:t>Школа - не місце для забавки, а середовище для пошуків та відкриттів</a:t>
            </a:r>
            <a:r>
              <a:rPr lang="uk-UA" sz="2000" dirty="0" smtClean="0"/>
              <a:t>»;</a:t>
            </a:r>
          </a:p>
          <a:p>
            <a:endParaRPr lang="uk-UA" sz="2000" dirty="0"/>
          </a:p>
          <a:p>
            <a:r>
              <a:rPr lang="uk-UA" sz="2000" dirty="0" smtClean="0"/>
              <a:t>  </a:t>
            </a:r>
            <a:r>
              <a:rPr lang="uk-UA" sz="2000" dirty="0"/>
              <a:t>«Університет - не музей наукових знань, а лабораторія, де здійснюються нові </a:t>
            </a:r>
            <a:r>
              <a:rPr lang="uk-UA" sz="2000" dirty="0" smtClean="0"/>
              <a:t>відкриття».</a:t>
            </a:r>
            <a:endParaRPr lang="uk-UA" sz="2000" dirty="0"/>
          </a:p>
          <a:p>
            <a:endParaRPr lang="uk-UA" sz="2000" dirty="0" smtClean="0"/>
          </a:p>
          <a:p>
            <a:pPr algn="just"/>
            <a:r>
              <a:rPr lang="uk-UA" sz="2000" dirty="0" smtClean="0"/>
              <a:t>В </a:t>
            </a:r>
            <a:r>
              <a:rPr lang="uk-UA" sz="2000" dirty="0"/>
              <a:t>основу взаємодії </a:t>
            </a:r>
            <a:r>
              <a:rPr lang="uk-UA" sz="2000" dirty="0" smtClean="0"/>
              <a:t>«університет </a:t>
            </a:r>
            <a:r>
              <a:rPr lang="uk-UA" sz="2000" dirty="0"/>
              <a:t>– </a:t>
            </a:r>
            <a:r>
              <a:rPr lang="uk-UA" sz="2000" dirty="0" smtClean="0"/>
              <a:t>школа» </a:t>
            </a:r>
            <a:r>
              <a:rPr lang="uk-UA" sz="2000" dirty="0"/>
              <a:t>має бути покладено системний і </a:t>
            </a:r>
            <a:r>
              <a:rPr lang="uk-UA" sz="2000" dirty="0" err="1"/>
              <a:t>праксеологічний</a:t>
            </a:r>
            <a:r>
              <a:rPr lang="uk-UA" sz="2000" dirty="0"/>
              <a:t> підходи</a:t>
            </a:r>
            <a:r>
              <a:rPr lang="uk-UA" sz="2000" dirty="0" smtClean="0"/>
              <a:t>;</a:t>
            </a:r>
          </a:p>
          <a:p>
            <a:pPr algn="just"/>
            <a:r>
              <a:rPr lang="uk-UA" sz="2000" dirty="0" smtClean="0"/>
              <a:t> </a:t>
            </a:r>
            <a:r>
              <a:rPr lang="uk-UA" sz="2000" dirty="0"/>
              <a:t>до перспективних напрямів </a:t>
            </a:r>
            <a:r>
              <a:rPr lang="uk-UA" sz="2000" dirty="0" err="1"/>
              <a:t>узаємодії</a:t>
            </a:r>
            <a:r>
              <a:rPr lang="uk-UA" sz="2000" dirty="0"/>
              <a:t> </a:t>
            </a:r>
            <a:r>
              <a:rPr lang="uk-UA" sz="2000" dirty="0" smtClean="0"/>
              <a:t>відносять </a:t>
            </a:r>
          </a:p>
          <a:p>
            <a:pPr algn="just"/>
            <a:r>
              <a:rPr lang="uk-UA" sz="2000" dirty="0" smtClean="0"/>
              <a:t>фахово-методичний </a:t>
            </a:r>
            <a:r>
              <a:rPr lang="uk-UA" sz="2000" dirty="0"/>
              <a:t>(включає фахову підготовку майбутніх учителів</a:t>
            </a:r>
            <a:r>
              <a:rPr lang="uk-UA" sz="2000" dirty="0" smtClean="0"/>
              <a:t>),</a:t>
            </a:r>
          </a:p>
          <a:p>
            <a:pPr algn="just"/>
            <a:r>
              <a:rPr lang="uk-UA" sz="2000" dirty="0" smtClean="0"/>
              <a:t> </a:t>
            </a:r>
            <a:r>
              <a:rPr lang="uk-UA" sz="2000" dirty="0"/>
              <a:t>науково-методичний та культурно-освітній (охоплює спільні заходи з метою консультацій, підвищення кваліфікації, обміну досвідом).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3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97"/>
            <a:ext cx="8229600" cy="765657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мікропроєкту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smtClean="0"/>
              <a:t>четвертої фази </a:t>
            </a:r>
            <a:br>
              <a:rPr lang="uk-UA" sz="1800" b="1" dirty="0" smtClean="0"/>
            </a:br>
            <a:r>
              <a:rPr lang="uk-UA" sz="1800" b="1" dirty="0" smtClean="0"/>
              <a:t>українсько-польського </a:t>
            </a:r>
            <a:r>
              <a:rPr lang="uk-UA" sz="1800" b="1" dirty="0" err="1"/>
              <a:t>проєкту</a:t>
            </a:r>
            <a:r>
              <a:rPr lang="uk-UA" sz="1800" b="1" dirty="0"/>
              <a:t> «Інноваційний університет та лідерство» 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>(</a:t>
            </a:r>
            <a:r>
              <a:rPr lang="uk-UA" sz="1800" b="1" dirty="0"/>
              <a:t>координатори: проф. Т.</a:t>
            </a:r>
            <a:r>
              <a:rPr lang="uk-UA" sz="1800" b="1" dirty="0" err="1"/>
              <a:t>Фініков</a:t>
            </a:r>
            <a:r>
              <a:rPr lang="uk-UA" sz="1800" b="1" dirty="0"/>
              <a:t> та проф. Р.</a:t>
            </a:r>
            <a:r>
              <a:rPr lang="uk-UA" sz="1800" b="1" dirty="0" err="1"/>
              <a:t>Сухарскі</a:t>
            </a:r>
            <a:r>
              <a:rPr lang="uk-UA" sz="1800" b="1" dirty="0" smtClean="0"/>
              <a:t>), 2018-2020: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/>
              <a:t> з урахуванням кращих практик </a:t>
            </a:r>
            <a:r>
              <a:rPr lang="uk-UA" sz="2400" b="1" dirty="0"/>
              <a:t>національного та польського досвіду</a:t>
            </a:r>
            <a:r>
              <a:rPr lang="uk-UA" sz="2400" dirty="0"/>
              <a:t> </a:t>
            </a:r>
            <a:r>
              <a:rPr lang="uk-UA" sz="2400" dirty="0" smtClean="0"/>
              <a:t>створити </a:t>
            </a:r>
            <a:r>
              <a:rPr lang="uk-UA" sz="2400" b="1" u="sng" dirty="0" smtClean="0"/>
              <a:t>ресурсний </a:t>
            </a:r>
            <a:r>
              <a:rPr lang="uk-UA" sz="2400" b="1" u="sng" dirty="0" smtClean="0"/>
              <a:t>центр </a:t>
            </a:r>
            <a:r>
              <a:rPr lang="uk-UA" sz="2400" b="1" u="sng" dirty="0" smtClean="0"/>
              <a:t>професійного </a:t>
            </a:r>
            <a:r>
              <a:rPr lang="uk-UA" sz="2400" b="1" u="sng" dirty="0"/>
              <a:t>розвитку учителя української мови і літератури</a:t>
            </a:r>
            <a:r>
              <a:rPr lang="uk-UA" sz="2400" dirty="0" smtClean="0"/>
              <a:t>, </a:t>
            </a:r>
            <a:r>
              <a:rPr lang="uk-UA" sz="2400" dirty="0" smtClean="0"/>
              <a:t>розробити </a:t>
            </a:r>
            <a:r>
              <a:rPr lang="uk-UA" sz="2400" dirty="0" smtClean="0"/>
              <a:t>комплекс </a:t>
            </a:r>
            <a:r>
              <a:rPr lang="uk-UA" sz="2400" dirty="0" smtClean="0"/>
              <a:t>інформаційно-дидактичного забезпечення розвитку </a:t>
            </a:r>
            <a:r>
              <a:rPr lang="uk-UA" sz="2400" dirty="0"/>
              <a:t>ключових  </a:t>
            </a:r>
            <a:r>
              <a:rPr lang="uk-UA" sz="2400" dirty="0" err="1"/>
              <a:t>компетентностей</a:t>
            </a:r>
            <a:r>
              <a:rPr lang="uk-UA" sz="2400" dirty="0"/>
              <a:t> </a:t>
            </a:r>
            <a:r>
              <a:rPr lang="uk-UA" sz="2400" dirty="0" smtClean="0"/>
              <a:t>учителя-словесника</a:t>
            </a:r>
            <a:endParaRPr lang="uk-UA" sz="2400" dirty="0"/>
          </a:p>
          <a:p>
            <a:pPr marL="0" indent="0" algn="just">
              <a:buNone/>
            </a:pPr>
            <a:r>
              <a:rPr lang="uk-UA" sz="2400" dirty="0"/>
              <a:t>в умовах міждисциплінарного освітнього середовища на рівнях:</a:t>
            </a:r>
          </a:p>
          <a:p>
            <a:pPr marL="0" indent="0">
              <a:buNone/>
            </a:pPr>
            <a:r>
              <a:rPr lang="uk-UA" sz="2400" dirty="0"/>
              <a:t>бакалаврат – магістратура </a:t>
            </a:r>
            <a:r>
              <a:rPr lang="uk-UA" sz="2400" dirty="0" smtClean="0"/>
              <a:t>– </a:t>
            </a:r>
            <a:r>
              <a:rPr lang="uk-UA" sz="2400" dirty="0"/>
              <a:t>аспірантура закладів вищої педагогічної </a:t>
            </a:r>
            <a:r>
              <a:rPr lang="uk-UA" sz="2400" dirty="0" smtClean="0"/>
              <a:t>освіти та /або </a:t>
            </a:r>
            <a:r>
              <a:rPr lang="uk-UA" sz="2400" dirty="0"/>
              <a:t>––  підвищення </a:t>
            </a:r>
            <a:r>
              <a:rPr lang="uk-UA" sz="2400" dirty="0" smtClean="0"/>
              <a:t>кваліфікації на </a:t>
            </a:r>
            <a:r>
              <a:rPr lang="uk-UA" sz="2400" dirty="0"/>
              <a:t>засадах цінностей педагогіки партнерства і </a:t>
            </a:r>
            <a:r>
              <a:rPr lang="uk-UA" sz="2400" dirty="0" smtClean="0"/>
              <a:t>наставництва</a:t>
            </a:r>
          </a:p>
          <a:p>
            <a:pPr marL="0" indent="0" algn="ctr">
              <a:buNone/>
            </a:pPr>
            <a:r>
              <a:rPr lang="uk-UA" sz="2400" dirty="0" smtClean="0"/>
              <a:t> </a:t>
            </a:r>
            <a:r>
              <a:rPr lang="en-US" sz="1800" b="1" u="sng" dirty="0" err="1" smtClean="0"/>
              <a:t>Universitet</a:t>
            </a:r>
            <a:r>
              <a:rPr lang="en-US" sz="1800" b="1" u="sng" dirty="0" smtClean="0"/>
              <a:t> </a:t>
            </a:r>
            <a:r>
              <a:rPr lang="en-US" sz="1800" b="1" u="sng" dirty="0" err="1"/>
              <a:t>Warszawski</a:t>
            </a:r>
            <a:r>
              <a:rPr lang="uk-UA" sz="1800" b="1" u="sng" dirty="0"/>
              <a:t>, </a:t>
            </a:r>
            <a:r>
              <a:rPr lang="en-US" sz="1800" b="1" u="sng" dirty="0" err="1"/>
              <a:t>Universitet</a:t>
            </a:r>
            <a:r>
              <a:rPr lang="en-US" sz="1800" b="1" u="sng" dirty="0"/>
              <a:t> </a:t>
            </a:r>
            <a:r>
              <a:rPr lang="en-US" sz="1800" b="1" u="sng" dirty="0" err="1"/>
              <a:t>Jagellonski</a:t>
            </a:r>
            <a:endParaRPr lang="ru-RU" sz="1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/>
              <a:t>d-r  </a:t>
            </a:r>
            <a:r>
              <a:rPr lang="en-US" sz="1400" dirty="0" err="1"/>
              <a:t>hab.Robert</a:t>
            </a:r>
            <a:r>
              <a:rPr lang="en-US" sz="1400" dirty="0"/>
              <a:t>  A </a:t>
            </a:r>
            <a:r>
              <a:rPr lang="en-US" sz="1400" dirty="0" err="1"/>
              <a:t>Sucharsk</a:t>
            </a:r>
            <a:r>
              <a:rPr lang="uk-UA" sz="1400" dirty="0"/>
              <a:t>і!!! </a:t>
            </a:r>
            <a:r>
              <a:rPr lang="en-US" sz="1400" dirty="0"/>
              <a:t>Prof J </a:t>
            </a:r>
            <a:r>
              <a:rPr lang="en-US" sz="1400" dirty="0" err="1"/>
              <a:t>Choinska</a:t>
            </a:r>
            <a:r>
              <a:rPr lang="en-US" sz="1400" dirty="0"/>
              <a:t> Mika</a:t>
            </a:r>
            <a:r>
              <a:rPr lang="uk-UA" sz="1400" dirty="0"/>
              <a:t>, </a:t>
            </a:r>
            <a:r>
              <a:rPr lang="en-US" sz="1400" dirty="0" err="1"/>
              <a:t>Agata</a:t>
            </a:r>
            <a:r>
              <a:rPr lang="en-US" sz="1400" dirty="0"/>
              <a:t> </a:t>
            </a:r>
            <a:r>
              <a:rPr lang="en-US" sz="1400" dirty="0" err="1"/>
              <a:t>Luczynska</a:t>
            </a:r>
            <a:r>
              <a:rPr lang="en-US" sz="1400" dirty="0"/>
              <a:t> </a:t>
            </a:r>
            <a:r>
              <a:rPr lang="uk-UA" sz="1400" dirty="0"/>
              <a:t>, </a:t>
            </a:r>
            <a:r>
              <a:rPr lang="en-US" sz="1400" dirty="0"/>
              <a:t>d-r </a:t>
            </a:r>
            <a:r>
              <a:rPr lang="en-US" sz="1400" dirty="0" err="1"/>
              <a:t>hab</a:t>
            </a:r>
            <a:r>
              <a:rPr lang="uk-UA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Przemystaw</a:t>
            </a:r>
            <a:r>
              <a:rPr lang="en-US" sz="1400" dirty="0"/>
              <a:t> </a:t>
            </a:r>
            <a:r>
              <a:rPr lang="en-US" sz="1400" dirty="0" err="1"/>
              <a:t>Sadura</a:t>
            </a:r>
            <a:r>
              <a:rPr lang="uk-UA" sz="1400" dirty="0"/>
              <a:t>,</a:t>
            </a:r>
            <a:r>
              <a:rPr lang="en-US" sz="1400" dirty="0"/>
              <a:t> prof </a:t>
            </a:r>
            <a:r>
              <a:rPr lang="uk-UA" sz="1400" dirty="0"/>
              <a:t>.</a:t>
            </a:r>
            <a:r>
              <a:rPr lang="en-US" sz="1400" dirty="0"/>
              <a:t>J </a:t>
            </a:r>
            <a:r>
              <a:rPr lang="en-US" sz="1400" dirty="0" err="1"/>
              <a:t>Sujecka-Zajac</a:t>
            </a:r>
            <a:r>
              <a:rPr lang="uk-UA" sz="1400" dirty="0"/>
              <a:t>,</a:t>
            </a:r>
            <a:r>
              <a:rPr lang="en-US" sz="1400" dirty="0"/>
              <a:t>d-r </a:t>
            </a:r>
            <a:r>
              <a:rPr lang="en-US" sz="1400" dirty="0" err="1"/>
              <a:t>Grazyna</a:t>
            </a:r>
            <a:r>
              <a:rPr lang="en-US" sz="1400" dirty="0"/>
              <a:t> </a:t>
            </a:r>
            <a:r>
              <a:rPr lang="en-US" sz="1400" dirty="0" err="1"/>
              <a:t>Czetwertynska</a:t>
            </a:r>
            <a:r>
              <a:rPr lang="uk-UA" sz="1400" dirty="0"/>
              <a:t>,  </a:t>
            </a:r>
            <a:r>
              <a:rPr lang="en-US" sz="1400" dirty="0"/>
              <a:t>d-r </a:t>
            </a:r>
            <a:r>
              <a:rPr lang="en-US" sz="1400" dirty="0" err="1"/>
              <a:t>Aleksander</a:t>
            </a:r>
            <a:r>
              <a:rPr lang="en-US" sz="1400" dirty="0"/>
              <a:t> </a:t>
            </a:r>
            <a:r>
              <a:rPr lang="en-US" sz="1400" dirty="0" err="1"/>
              <a:t>Pawlicki</a:t>
            </a:r>
            <a:r>
              <a:rPr lang="en-US" sz="1400" dirty="0"/>
              <a:t>  </a:t>
            </a:r>
            <a:endParaRPr lang="uk-UA" sz="1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/>
              <a:t>- </a:t>
            </a:r>
            <a:r>
              <a:rPr lang="en-US" sz="1400" dirty="0"/>
              <a:t>d-r  hab. </a:t>
            </a:r>
            <a:r>
              <a:rPr lang="en-US" sz="1400" dirty="0" err="1"/>
              <a:t>Bogdan</a:t>
            </a:r>
            <a:r>
              <a:rPr lang="en-US" sz="1400" dirty="0"/>
              <a:t> </a:t>
            </a:r>
            <a:r>
              <a:rPr lang="en-US" sz="1400" dirty="0" err="1"/>
              <a:t>Szlachta</a:t>
            </a:r>
            <a:r>
              <a:rPr lang="en-US" sz="1400" dirty="0"/>
              <a:t> </a:t>
            </a:r>
            <a:r>
              <a:rPr lang="uk-UA" sz="1400" dirty="0"/>
              <a:t>!</a:t>
            </a:r>
            <a:r>
              <a:rPr lang="en-US" sz="1400" dirty="0"/>
              <a:t>P d-r Adrian </a:t>
            </a:r>
            <a:r>
              <a:rPr lang="en-US" sz="1400" dirty="0" err="1"/>
              <a:t>Ochalik</a:t>
            </a:r>
            <a:r>
              <a:rPr lang="en-US" sz="1400" dirty="0"/>
              <a:t> </a:t>
            </a:r>
            <a:r>
              <a:rPr lang="uk-UA" sz="1400" dirty="0"/>
              <a:t>!</a:t>
            </a:r>
            <a:r>
              <a:rPr lang="en-US" sz="1400" dirty="0"/>
              <a:t> d-r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Dardzinski</a:t>
            </a:r>
            <a:r>
              <a:rPr lang="en-US" sz="1400" dirty="0"/>
              <a:t> </a:t>
            </a:r>
            <a:r>
              <a:rPr lang="uk-UA" sz="1400" dirty="0"/>
              <a:t>!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Szumlinski</a:t>
            </a:r>
            <a:r>
              <a:rPr lang="uk-UA" sz="1400" dirty="0"/>
              <a:t>, </a:t>
            </a:r>
            <a:r>
              <a:rPr lang="en-US" sz="1400" dirty="0" err="1"/>
              <a:t>Tadeusz</a:t>
            </a:r>
            <a:r>
              <a:rPr lang="en-US" sz="1400" dirty="0"/>
              <a:t> </a:t>
            </a:r>
            <a:r>
              <a:rPr lang="en-US" sz="1400" dirty="0" err="1"/>
              <a:t>Debowski</a:t>
            </a:r>
            <a:r>
              <a:rPr lang="en-US" sz="1400" dirty="0"/>
              <a:t> </a:t>
            </a:r>
            <a:r>
              <a:rPr lang="uk-UA" sz="1400" dirty="0"/>
              <a:t>,</a:t>
            </a:r>
            <a:r>
              <a:rPr lang="en-US" sz="1400" dirty="0" err="1"/>
              <a:t>Michail</a:t>
            </a:r>
            <a:r>
              <a:rPr lang="en-US" sz="1400" dirty="0"/>
              <a:t> </a:t>
            </a:r>
            <a:r>
              <a:rPr lang="en-US" sz="1400" dirty="0" err="1"/>
              <a:t>Berezinski</a:t>
            </a:r>
            <a:r>
              <a:rPr lang="uk-UA" sz="1400" dirty="0"/>
              <a:t>, </a:t>
            </a:r>
            <a:r>
              <a:rPr lang="en-US" sz="1400" dirty="0" err="1"/>
              <a:t>Pawel</a:t>
            </a:r>
            <a:r>
              <a:rPr lang="en-US" sz="1400" dirty="0"/>
              <a:t> </a:t>
            </a:r>
            <a:r>
              <a:rPr lang="en-US" sz="1400" dirty="0" err="1"/>
              <a:t>Winiarski</a:t>
            </a:r>
            <a:r>
              <a:rPr lang="uk-UA" sz="1400" dirty="0"/>
              <a:t>,  </a:t>
            </a:r>
            <a:r>
              <a:rPr lang="en-US" sz="1400" dirty="0"/>
              <a:t>Adam </a:t>
            </a:r>
            <a:r>
              <a:rPr lang="en-US" sz="1400" dirty="0" err="1"/>
              <a:t>Jelonik</a:t>
            </a:r>
            <a:r>
              <a:rPr lang="uk-UA" sz="1400" dirty="0"/>
              <a:t>,</a:t>
            </a:r>
            <a:r>
              <a:rPr lang="en-US" sz="1400" dirty="0" err="1"/>
              <a:t>Kinga</a:t>
            </a:r>
            <a:r>
              <a:rPr lang="en-US" sz="1400" dirty="0"/>
              <a:t> </a:t>
            </a:r>
            <a:r>
              <a:rPr lang="en-US" sz="1400" dirty="0" err="1"/>
              <a:t>Drechny</a:t>
            </a:r>
            <a:r>
              <a:rPr lang="uk-UA" sz="1400" dirty="0"/>
              <a:t>-</a:t>
            </a:r>
            <a:r>
              <a:rPr lang="en-US" sz="1400" dirty="0" err="1"/>
              <a:t>Mucha</a:t>
            </a:r>
            <a:r>
              <a:rPr lang="uk-UA" sz="1400" dirty="0"/>
              <a:t>, </a:t>
            </a:r>
            <a:r>
              <a:rPr lang="en-US" sz="1400" dirty="0" err="1"/>
              <a:t>Piotr</a:t>
            </a:r>
            <a:r>
              <a:rPr lang="en-US" sz="1400" dirty="0"/>
              <a:t> </a:t>
            </a:r>
            <a:r>
              <a:rPr lang="en-US" sz="1400" dirty="0" err="1"/>
              <a:t>Szumlinski</a:t>
            </a:r>
            <a:r>
              <a:rPr lang="en-US" sz="1400" dirty="0"/>
              <a:t> </a:t>
            </a:r>
            <a:r>
              <a:rPr lang="en-US" sz="1400" dirty="0" err="1"/>
              <a:t>Tadeusz</a:t>
            </a:r>
            <a:r>
              <a:rPr lang="en-US" sz="1400" dirty="0"/>
              <a:t> </a:t>
            </a:r>
            <a:r>
              <a:rPr lang="en-US" sz="1400" dirty="0" err="1"/>
              <a:t>Debowski</a:t>
            </a:r>
            <a:r>
              <a:rPr lang="en-US" sz="1400" dirty="0"/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2400" dirty="0"/>
          </a:p>
          <a:p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pPr marL="0" indent="457200" algn="just">
              <a:buNone/>
              <a:defRPr/>
            </a:pPr>
            <a:endParaRPr lang="uk-UA" sz="2400" b="1" dirty="0"/>
          </a:p>
          <a:p>
            <a:pPr algn="just"/>
            <a:endParaRPr lang="uk-UA" sz="2400" dirty="0">
              <a:highlight>
                <a:srgbClr val="FFFF00"/>
              </a:highlight>
            </a:endParaRPr>
          </a:p>
          <a:p>
            <a:pPr algn="just">
              <a:buFontTx/>
              <a:buChar char="-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6" y="25249"/>
            <a:ext cx="9144000" cy="683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97"/>
            <a:ext cx="8229600" cy="765657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діяльності центру: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65" y="692696"/>
            <a:ext cx="8964488" cy="5949280"/>
          </a:xfrm>
        </p:spPr>
        <p:txBody>
          <a:bodyPr>
            <a:noAutofit/>
          </a:bodyPr>
          <a:lstStyle/>
          <a:p>
            <a:r>
              <a:rPr lang="uk-UA" sz="2800" dirty="0" smtClean="0"/>
              <a:t>здійснювати </a:t>
            </a:r>
            <a:r>
              <a:rPr lang="uk-UA" sz="2800" dirty="0"/>
              <a:t>освітню, </a:t>
            </a:r>
            <a:r>
              <a:rPr lang="uk-UA" sz="2800" dirty="0" err="1"/>
              <a:t>освітньо-консультативну</a:t>
            </a:r>
            <a:r>
              <a:rPr lang="uk-UA" sz="2800" dirty="0"/>
              <a:t>, інформаційно-дидактичну, дослідницьку підтримку </a:t>
            </a:r>
            <a:r>
              <a:rPr lang="uk-UA" sz="2800" dirty="0" smtClean="0"/>
              <a:t>розвитку </a:t>
            </a:r>
            <a:r>
              <a:rPr lang="uk-UA" sz="2800" dirty="0"/>
              <a:t>ключових </a:t>
            </a:r>
            <a:r>
              <a:rPr lang="uk-UA" sz="2800" dirty="0" err="1"/>
              <a:t>компетентностей</a:t>
            </a:r>
            <a:r>
              <a:rPr lang="uk-UA" sz="2800" dirty="0"/>
              <a:t> учителя-словесника </a:t>
            </a:r>
            <a:r>
              <a:rPr lang="uk-UA" sz="2800" dirty="0" smtClean="0"/>
              <a:t>як наставника </a:t>
            </a:r>
            <a:r>
              <a:rPr lang="uk-UA" sz="2800" dirty="0"/>
              <a:t>молоді, мешканця міста, громадянина України</a:t>
            </a:r>
            <a:r>
              <a:rPr lang="uk-UA" sz="2800" dirty="0" smtClean="0"/>
              <a:t>; </a:t>
            </a:r>
            <a:endParaRPr lang="ru-RU" sz="2800" dirty="0"/>
          </a:p>
          <a:p>
            <a:pPr algn="just"/>
            <a:r>
              <a:rPr lang="uk-UA" sz="2800" dirty="0" smtClean="0"/>
              <a:t>сприяти  </a:t>
            </a:r>
            <a:r>
              <a:rPr lang="uk-UA" sz="2800" dirty="0"/>
              <a:t>поширенню  функціонування і популяризації вживання української мови </a:t>
            </a:r>
            <a:r>
              <a:rPr lang="uk-UA" sz="2800" dirty="0" smtClean="0"/>
              <a:t> в різних </a:t>
            </a:r>
            <a:r>
              <a:rPr lang="uk-UA" sz="2800" dirty="0"/>
              <a:t>сферах суспільного життя міста Суми і Сумської </a:t>
            </a:r>
            <a:r>
              <a:rPr lang="uk-UA" sz="2800" dirty="0" smtClean="0"/>
              <a:t>області</a:t>
            </a:r>
            <a:r>
              <a:rPr lang="uk-UA" sz="2800" dirty="0" smtClean="0"/>
              <a:t>.</a:t>
            </a:r>
          </a:p>
          <a:p>
            <a:pPr algn="just"/>
            <a:endParaRPr lang="uk-UA" sz="2800" dirty="0"/>
          </a:p>
          <a:p>
            <a:pPr algn="just"/>
            <a:r>
              <a:rPr lang="uk-UA" sz="1800" b="1" i="1" dirty="0"/>
              <a:t>Ресурсний центр </a:t>
            </a:r>
            <a:r>
              <a:rPr lang="uk-UA" sz="1800" i="1" dirty="0"/>
              <a:t>визначаємо як постійно діючий </a:t>
            </a:r>
            <a:r>
              <a:rPr lang="uk-UA" sz="1800" b="1" i="1" dirty="0"/>
              <a:t>науково-методичний консультативний осередок</a:t>
            </a:r>
            <a:r>
              <a:rPr lang="uk-UA" sz="1800" i="1" dirty="0"/>
              <a:t> на факультеті, що забезпечує ефективну комунікативну взаємодію між учасниками освітнього процесу (викладачами, студентами, вчителями, старшокласниками, адміністрацією закладів), роботодавцями.</a:t>
            </a:r>
            <a:endParaRPr lang="uk-UA" sz="1800" i="1" dirty="0" smtClean="0"/>
          </a:p>
          <a:p>
            <a:pPr marL="0" indent="0" algn="just">
              <a:buNone/>
            </a:pPr>
            <a:endParaRPr lang="uk-UA" sz="1800" dirty="0" smtClean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64CFAB05-5435-4600-A5FF-59E4422D4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31073"/>
            <a:ext cx="184731" cy="53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00000"/>
              </a:solidFill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ar(--stk-f--b_family)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6470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600" b="1" dirty="0" err="1" smtClean="0"/>
              <a:t>Рамкова</a:t>
            </a:r>
            <a:r>
              <a:rPr lang="ru-RU" sz="1600" b="1" dirty="0" smtClean="0"/>
              <a:t> </a:t>
            </a:r>
            <a:r>
              <a:rPr lang="ru-RU" sz="1600" b="1" dirty="0" err="1"/>
              <a:t>програма</a:t>
            </a:r>
            <a:r>
              <a:rPr lang="ru-RU" sz="1600" b="1" dirty="0"/>
              <a:t> </a:t>
            </a:r>
            <a:r>
              <a:rPr lang="ru-RU" sz="1600" b="1" dirty="0" err="1"/>
              <a:t>оновлених</a:t>
            </a:r>
            <a:r>
              <a:rPr lang="ru-RU" sz="1600" b="1" dirty="0"/>
              <a:t> </a:t>
            </a:r>
            <a:r>
              <a:rPr lang="ru-RU" sz="1600" b="1" dirty="0" err="1"/>
              <a:t>ключових</a:t>
            </a:r>
            <a:r>
              <a:rPr lang="ru-RU" sz="1600" b="1" dirty="0"/>
              <a:t> компетентностей для </a:t>
            </a:r>
            <a:r>
              <a:rPr lang="ru-RU" sz="1600" b="1" dirty="0" err="1"/>
              <a:t>навчання</a:t>
            </a:r>
            <a:r>
              <a:rPr lang="ru-RU" sz="1600" b="1" dirty="0"/>
              <a:t> </a:t>
            </a:r>
            <a:r>
              <a:rPr lang="ru-RU" sz="1600" b="1" dirty="0" err="1"/>
              <a:t>протягом</a:t>
            </a:r>
            <a:r>
              <a:rPr lang="ru-RU" sz="1600" b="1" dirty="0"/>
              <a:t> </a:t>
            </a:r>
            <a:r>
              <a:rPr lang="ru-RU" sz="1600" b="1" dirty="0" err="1"/>
              <a:t>життя</a:t>
            </a:r>
            <a:r>
              <a:rPr lang="ru-RU" sz="1600" b="1" dirty="0"/>
              <a:t>,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схвалена</a:t>
            </a:r>
            <a:r>
              <a:rPr lang="ru-RU" sz="1600" b="1" dirty="0" smtClean="0"/>
              <a:t> </a:t>
            </a:r>
            <a:r>
              <a:rPr lang="ru-RU" sz="1600" b="1" dirty="0" err="1"/>
              <a:t>Європейським</a:t>
            </a:r>
            <a:r>
              <a:rPr lang="ru-RU" sz="1600" b="1" dirty="0"/>
              <a:t> парламентом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і </a:t>
            </a:r>
            <a:r>
              <a:rPr lang="ru-RU" sz="1600" b="1" dirty="0"/>
              <a:t>Радою </a:t>
            </a:r>
            <a:r>
              <a:rPr lang="ru-RU" sz="1600" b="1" dirty="0" err="1"/>
              <a:t>Європейського</a:t>
            </a:r>
            <a:r>
              <a:rPr lang="ru-RU" sz="1600" b="1" dirty="0"/>
              <a:t> Союзу 17 </a:t>
            </a:r>
            <a:r>
              <a:rPr lang="ru-RU" sz="1600" b="1" dirty="0" err="1"/>
              <a:t>січня</a:t>
            </a:r>
            <a:r>
              <a:rPr lang="ru-RU" sz="1600" b="1" dirty="0"/>
              <a:t> 2018 року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87128"/>
            <a:ext cx="8820472" cy="5716016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uk-UA" sz="1800" dirty="0" smtClean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lvl="0" indent="342900" algn="just">
              <a:tabLst>
                <a:tab pos="457200" algn="l"/>
              </a:tabLst>
            </a:pPr>
            <a:r>
              <a:rPr lang="ru-RU" sz="1800" u="sng" dirty="0" err="1" smtClean="0"/>
              <a:t>Грамотність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Literacy</a:t>
            </a:r>
            <a:r>
              <a:rPr lang="ru-RU" sz="1800" dirty="0"/>
              <a:t> </a:t>
            </a:r>
            <a:r>
              <a:rPr lang="ru-RU" sz="1800" dirty="0" err="1"/>
              <a:t>competence</a:t>
            </a:r>
            <a:r>
              <a:rPr lang="ru-RU" sz="1800" dirty="0"/>
              <a:t>)</a:t>
            </a:r>
          </a:p>
          <a:p>
            <a:pPr lvl="0" indent="342900" algn="just">
              <a:tabLst>
                <a:tab pos="457200" algn="l"/>
              </a:tabLst>
            </a:pPr>
            <a:r>
              <a:rPr lang="ru-RU" sz="1800" u="sng" dirty="0" err="1"/>
              <a:t>Мовна</a:t>
            </a:r>
            <a:r>
              <a:rPr lang="ru-RU" sz="1800" u="sng" dirty="0"/>
              <a:t> </a:t>
            </a:r>
            <a:r>
              <a:rPr lang="ru-RU" sz="1800" u="sng" dirty="0" err="1"/>
              <a:t>компетентність</a:t>
            </a:r>
            <a:r>
              <a:rPr lang="ru-RU" sz="1800" u="sng" dirty="0"/>
              <a:t>(</a:t>
            </a:r>
            <a:r>
              <a:rPr lang="ru-RU" sz="1800" u="sng" dirty="0" err="1"/>
              <a:t>Languages</a:t>
            </a:r>
            <a:r>
              <a:rPr lang="ru-RU" sz="1800" u="sng" dirty="0"/>
              <a:t> </a:t>
            </a:r>
            <a:r>
              <a:rPr lang="ru-RU" sz="1800" dirty="0" err="1"/>
              <a:t>competence</a:t>
            </a:r>
            <a:r>
              <a:rPr lang="ru-RU" sz="1800" dirty="0"/>
              <a:t>)</a:t>
            </a:r>
          </a:p>
          <a:p>
            <a:pPr lvl="0" indent="342900" algn="just">
              <a:tabLst>
                <a:tab pos="457200" algn="l"/>
              </a:tabLst>
            </a:pPr>
            <a:r>
              <a:rPr lang="ru-RU" sz="1800" dirty="0" err="1"/>
              <a:t>Математична</a:t>
            </a:r>
            <a:r>
              <a:rPr lang="ru-RU" sz="1800" dirty="0"/>
              <a:t> </a:t>
            </a:r>
            <a:r>
              <a:rPr lang="ru-RU" sz="1800" dirty="0" err="1"/>
              <a:t>компетентність</a:t>
            </a:r>
            <a:r>
              <a:rPr lang="ru-RU" sz="1800" dirty="0"/>
              <a:t> та </a:t>
            </a:r>
            <a:r>
              <a:rPr lang="ru-RU" sz="1800" dirty="0" err="1"/>
              <a:t>компетентність</a:t>
            </a:r>
            <a:r>
              <a:rPr lang="ru-RU" sz="1800" dirty="0"/>
              <a:t> у науках</a:t>
            </a:r>
            <a:r>
              <a:rPr lang="en-US" sz="1800" dirty="0"/>
              <a:t>, </a:t>
            </a:r>
            <a:r>
              <a:rPr lang="ru-RU" sz="1800" dirty="0" err="1"/>
              <a:t>технологіях</a:t>
            </a:r>
            <a:r>
              <a:rPr lang="ru-RU" sz="1800" dirty="0"/>
              <a:t> та </a:t>
            </a:r>
            <a:r>
              <a:rPr lang="ru-RU" sz="1800" dirty="0" err="1"/>
              <a:t>інженерії</a:t>
            </a:r>
            <a:r>
              <a:rPr lang="en-US" sz="1800" dirty="0"/>
              <a:t> (Mathematical competence and competence in science, technology and engineering)</a:t>
            </a:r>
            <a:endParaRPr lang="ru-RU" sz="1800" dirty="0"/>
          </a:p>
          <a:p>
            <a:pPr lvl="0" indent="342900" algn="just">
              <a:tabLst>
                <a:tab pos="457200" algn="l"/>
              </a:tabLst>
            </a:pPr>
            <a:r>
              <a:rPr lang="ru-RU" sz="1800" dirty="0" err="1"/>
              <a:t>Цифрова</a:t>
            </a:r>
            <a:r>
              <a:rPr lang="ru-RU" sz="1800" dirty="0"/>
              <a:t> </a:t>
            </a:r>
            <a:r>
              <a:rPr lang="ru-RU" sz="1800" dirty="0" err="1"/>
              <a:t>компетентність</a:t>
            </a:r>
            <a:r>
              <a:rPr lang="ru-RU" sz="1800" dirty="0"/>
              <a:t> (</a:t>
            </a:r>
            <a:r>
              <a:rPr lang="ru-RU" sz="1800" dirty="0" err="1"/>
              <a:t>Digital</a:t>
            </a:r>
            <a:r>
              <a:rPr lang="ru-RU" sz="1800" dirty="0"/>
              <a:t> </a:t>
            </a:r>
            <a:r>
              <a:rPr lang="ru-RU" sz="1800" dirty="0" err="1"/>
              <a:t>competence</a:t>
            </a:r>
            <a:r>
              <a:rPr lang="ru-RU" sz="1800" dirty="0"/>
              <a:t>)</a:t>
            </a:r>
          </a:p>
          <a:p>
            <a:pPr lvl="0" indent="342900" algn="just">
              <a:tabLst>
                <a:tab pos="457200" algn="l"/>
              </a:tabLst>
            </a:pPr>
            <a:r>
              <a:rPr lang="ru-RU" sz="1800" dirty="0" err="1"/>
              <a:t>Особиста</a:t>
            </a:r>
            <a:r>
              <a:rPr lang="en-US" sz="1800" dirty="0"/>
              <a:t>, </a:t>
            </a:r>
            <a:r>
              <a:rPr lang="ru-RU" sz="1800" dirty="0" err="1"/>
              <a:t>соціальна</a:t>
            </a:r>
            <a:r>
              <a:rPr lang="ru-RU" sz="1800" dirty="0"/>
              <a:t> та </a:t>
            </a:r>
            <a:r>
              <a:rPr lang="ru-RU" sz="1800" dirty="0" err="1"/>
              <a:t>навчальна</a:t>
            </a:r>
            <a:r>
              <a:rPr lang="ru-RU" sz="1800" dirty="0"/>
              <a:t> </a:t>
            </a:r>
            <a:r>
              <a:rPr lang="ru-RU" sz="1800" dirty="0" err="1"/>
              <a:t>компетентність</a:t>
            </a:r>
            <a:r>
              <a:rPr lang="en-US" sz="1800" dirty="0"/>
              <a:t> (Personal, social and learning competence)</a:t>
            </a:r>
            <a:endParaRPr lang="ru-RU" sz="1800" dirty="0"/>
          </a:p>
          <a:p>
            <a:pPr lvl="0" indent="342900" algn="just">
              <a:tabLst>
                <a:tab pos="457200" algn="l"/>
              </a:tabLst>
            </a:pPr>
            <a:r>
              <a:rPr lang="ru-RU" sz="1800" dirty="0" err="1"/>
              <a:t>Громадянська</a:t>
            </a:r>
            <a:r>
              <a:rPr lang="ru-RU" sz="1800" dirty="0"/>
              <a:t> </a:t>
            </a:r>
            <a:r>
              <a:rPr lang="ru-RU" sz="1800" dirty="0" err="1"/>
              <a:t>компетентність</a:t>
            </a:r>
            <a:r>
              <a:rPr lang="ru-RU" sz="1800" dirty="0"/>
              <a:t> (</a:t>
            </a:r>
            <a:r>
              <a:rPr lang="ru-RU" sz="1800" dirty="0" err="1"/>
              <a:t>Civic</a:t>
            </a:r>
            <a:r>
              <a:rPr lang="ru-RU" sz="1800" dirty="0"/>
              <a:t> </a:t>
            </a:r>
            <a:r>
              <a:rPr lang="ru-RU" sz="1800" dirty="0" err="1"/>
              <a:t>competence</a:t>
            </a:r>
            <a:r>
              <a:rPr lang="ru-RU" sz="1800" dirty="0"/>
              <a:t>)</a:t>
            </a:r>
          </a:p>
          <a:p>
            <a:pPr lvl="0" indent="342900" algn="just">
              <a:tabLst>
                <a:tab pos="457200" algn="l"/>
              </a:tabLst>
            </a:pPr>
            <a:r>
              <a:rPr lang="ru-RU" sz="1800" dirty="0" err="1"/>
              <a:t>Підприємницька</a:t>
            </a:r>
            <a:r>
              <a:rPr lang="ru-RU" sz="1800" dirty="0"/>
              <a:t> </a:t>
            </a:r>
            <a:r>
              <a:rPr lang="ru-RU" sz="1800" dirty="0" err="1"/>
              <a:t>компетентність</a:t>
            </a:r>
            <a:r>
              <a:rPr lang="ru-RU" sz="1800" dirty="0"/>
              <a:t> (</a:t>
            </a:r>
            <a:r>
              <a:rPr lang="ru-RU" sz="1800" dirty="0" err="1"/>
              <a:t>Entrepreneurship</a:t>
            </a:r>
            <a:r>
              <a:rPr lang="ru-RU" sz="1800" dirty="0"/>
              <a:t> </a:t>
            </a:r>
            <a:r>
              <a:rPr lang="ru-RU" sz="1800" dirty="0" err="1"/>
              <a:t>competence</a:t>
            </a:r>
            <a:r>
              <a:rPr lang="ru-RU" sz="1800" dirty="0"/>
              <a:t>)</a:t>
            </a:r>
          </a:p>
          <a:p>
            <a:pPr lvl="0" indent="342900" algn="just">
              <a:tabLst>
                <a:tab pos="457200" algn="l"/>
              </a:tabLst>
            </a:pPr>
            <a:r>
              <a:rPr lang="ru-RU" sz="1800" dirty="0" err="1"/>
              <a:t>Компетентність</a:t>
            </a:r>
            <a:r>
              <a:rPr lang="ru-RU" sz="1800" dirty="0"/>
              <a:t> </a:t>
            </a:r>
            <a:r>
              <a:rPr lang="ru-RU" sz="1800" dirty="0" err="1"/>
              <a:t>культурної</a:t>
            </a:r>
            <a:r>
              <a:rPr lang="ru-RU" sz="1800" dirty="0"/>
              <a:t> </a:t>
            </a:r>
            <a:r>
              <a:rPr lang="ru-RU" sz="1800" dirty="0" err="1"/>
              <a:t>обізнаності</a:t>
            </a:r>
            <a:r>
              <a:rPr lang="ru-RU" sz="1800" dirty="0"/>
              <a:t> та </a:t>
            </a:r>
            <a:r>
              <a:rPr lang="ru-RU" sz="1800" dirty="0" err="1"/>
              <a:t>самовираження</a:t>
            </a:r>
            <a:r>
              <a:rPr lang="en-US" sz="1800" dirty="0"/>
              <a:t> (Cultural awareness and expression competence)</a:t>
            </a:r>
            <a:endParaRPr lang="ru-RU" sz="1800" dirty="0">
              <a:ea typeface="Calibri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2400" dirty="0"/>
          </a:p>
          <a:p>
            <a:endParaRPr lang="ru-RU" sz="1800" dirty="0"/>
          </a:p>
          <a:p>
            <a:r>
              <a:rPr lang="uk-UA" sz="1800" dirty="0"/>
              <a:t> </a:t>
            </a:r>
            <a:endParaRPr lang="ru-RU" sz="1800" dirty="0"/>
          </a:p>
          <a:p>
            <a:pPr marL="0" indent="457200" algn="just">
              <a:buNone/>
              <a:defRPr/>
            </a:pPr>
            <a:endParaRPr lang="uk-UA" sz="1800" b="1" dirty="0"/>
          </a:p>
          <a:p>
            <a:pPr marL="0" indent="457200" algn="just">
              <a:buNone/>
              <a:defRPr/>
            </a:pPr>
            <a:endParaRPr lang="uk-UA" sz="1800" b="1" dirty="0" smtClean="0"/>
          </a:p>
          <a:p>
            <a:pPr marL="457200" indent="-457200" algn="just">
              <a:buAutoNum type="arabicPeriod"/>
              <a:defRPr/>
            </a:pPr>
            <a:endParaRPr lang="ru-RU" sz="2400" b="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10730</TotalTime>
  <Words>1657</Words>
  <Application>Microsoft Office PowerPoint</Application>
  <PresentationFormat>Экран (4:3)</PresentationFormat>
  <Paragraphs>304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 ФУНКЦІОНУВАННЯ РЕСУРСНОГО ЦЕНТРУ  ПРОФЕСІЙНОГО РОЗВИТКУ ВЧИТЕЛЯ  У ВИМІРАХ ПОЛЬСЬКИХ ОСВІТНІХ ПРАКТИК    Олена Семеног, д. пед. н., проф., завідувач кафедри української мови і літератури,  Сумський державний педагогічний університет  імені А.С.Макаренка </vt:lpstr>
      <vt:lpstr>АКТУАЛЬНІСТЬ</vt:lpstr>
      <vt:lpstr>Результати</vt:lpstr>
      <vt:lpstr>ПОЛЬСЬКІ ОСВІТНІ ПРАКТИКИ </vt:lpstr>
      <vt:lpstr>ПОЛЬСЬКІ ОСВІТНІ ПРАКТИКИ четверта фаза українсько-польського проєкту  «Інноваційний університет та лідерство», листопад 2018 р. </vt:lpstr>
      <vt:lpstr>Освітні практики</vt:lpstr>
      <vt:lpstr>Мета мікропроєкту четвертої фази  українсько-польського проєкту «Інноваційний університет та лідерство»  (координатори: проф. Т.Фініков та проф. Р.Сухарскі), 2018-2020:</vt:lpstr>
      <vt:lpstr>Мета діяльності центру:</vt:lpstr>
      <vt:lpstr> Рамкова програма оновлених ключових компетентностей для навчання протягом життя,  схвалена Європейським парламентом  і Радою Європейського Союзу 17 січня 2018 року </vt:lpstr>
      <vt:lpstr>Напрями діяльності ресурсного центру  (надає можливості фахового спілкування у т.ч. через мережі, інтегрувати елементи формальної та неформальної освіти)</vt:lpstr>
      <vt:lpstr>Сторінка  ресурсного центру професійного розвитку вчителя української мови  і літератури  на сайті СумДПУ імені А.С.Макаренка http://rctpd.sspu.edu.ua/</vt:lpstr>
      <vt:lpstr>Сторінка  ресурсного центру професійного розвитку вчителя української мови і літератури  у соціальній мережі: https://www.facebook.com/groups/738691996506908/ </vt:lpstr>
      <vt:lpstr>Презентация PowerPoint</vt:lpstr>
      <vt:lpstr> Апробуємо міждисциплінарні  модулі з формування  ключових компетентностей учителя української мови і літератури </vt:lpstr>
      <vt:lpstr>дослідницький напрям</vt:lpstr>
      <vt:lpstr> Дослідницький напрям: виконуються проєкти із закладами, установами (за угодою про науково-методичну співпрацю) </vt:lpstr>
      <vt:lpstr>  Виконуються партнерські проєкти із: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пілотний соціокультурний телекомунікаційний проєкт  «Місток дружби) (2019-2020)    </vt:lpstr>
      <vt:lpstr>  пілотний соціокультурний телекомунікаційний проєкт (2019-2020)    </vt:lpstr>
      <vt:lpstr>  пілотний соціокультурний телекомунікаційний проєкт (2019-2020)    </vt:lpstr>
      <vt:lpstr>  пілотний соціокультурний телекомунікаційний проєкт (2019-2020)    </vt:lpstr>
      <vt:lpstr>  пілотний соціокультурний телекомунікаційний проєкт (2019-2020)    </vt:lpstr>
      <vt:lpstr> ПРОВЕДЕНО :  </vt:lpstr>
      <vt:lpstr>   </vt:lpstr>
      <vt:lpstr>   </vt:lpstr>
      <vt:lpstr>                          Експертну оцінку апробованих міждисциплінарних майстер-класів, навчальних дисциплін, заходів здійснюють стейкхолдери: здобувачі освітнього рівня магістр, бакалавр, студентське самоврядування, випускники факультету, роботодавці, академічна спільнота.             Роботодавці-експерти акцентують увагу на більш детальному опануванні здобувачами практичної складової мовно-літературних дисциплін, основ інклюзії, формуванні умінь розв’язувати складні завдання і проблеми інноваційного та дослідницького характеру, умінь і навичок професійно-педагогічної комунікації державною та англійською мовами, конкретизації фахових компетентностей та програмних результатів навчання з урахуванням філологічних традицій Сумщини, сучасних тенденцій в академічному просторі.   </vt:lpstr>
      <vt:lpstr>«Університет  – Школа: комунікативна  взаємодія» </vt:lpstr>
      <vt:lpstr>  Глибоко вдячна Вам за увагу!  Готова відповісти на запитання!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Мікророект «Стратегія інтернаціоналізації трансферу технологій»</dc:title>
  <dc:creator>lenovopc</dc:creator>
  <cp:lastModifiedBy>URA</cp:lastModifiedBy>
  <cp:revision>757</cp:revision>
  <cp:lastPrinted>2019-06-06T04:03:54Z</cp:lastPrinted>
  <dcterms:created xsi:type="dcterms:W3CDTF">2015-11-14T09:01:21Z</dcterms:created>
  <dcterms:modified xsi:type="dcterms:W3CDTF">2020-05-29T01:20:14Z</dcterms:modified>
</cp:coreProperties>
</file>